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87" r:id="rId2"/>
    <p:sldId id="358" r:id="rId3"/>
    <p:sldId id="1229" r:id="rId4"/>
    <p:sldId id="1230" r:id="rId5"/>
    <p:sldId id="1232" r:id="rId6"/>
    <p:sldId id="1223" r:id="rId7"/>
    <p:sldId id="1233" r:id="rId8"/>
    <p:sldId id="1234" r:id="rId9"/>
    <p:sldId id="1235" r:id="rId10"/>
    <p:sldId id="1227" r:id="rId11"/>
    <p:sldId id="1140" r:id="rId12"/>
    <p:sldId id="1228" r:id="rId13"/>
    <p:sldId id="381" r:id="rId14"/>
    <p:sldId id="382" r:id="rId15"/>
    <p:sldId id="379" r:id="rId16"/>
    <p:sldId id="1222" r:id="rId17"/>
    <p:sldId id="1118" r:id="rId18"/>
    <p:sldId id="331" r:id="rId19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 Slides" id="{DE8BF54A-1323-4403-83F8-D7B5510C9D53}">
          <p14:sldIdLst>
            <p14:sldId id="287"/>
            <p14:sldId id="358"/>
            <p14:sldId id="1229"/>
            <p14:sldId id="1230"/>
            <p14:sldId id="1232"/>
            <p14:sldId id="1223"/>
            <p14:sldId id="1233"/>
            <p14:sldId id="1234"/>
            <p14:sldId id="1235"/>
            <p14:sldId id="1227"/>
            <p14:sldId id="1140"/>
            <p14:sldId id="1228"/>
            <p14:sldId id="381"/>
            <p14:sldId id="382"/>
            <p14:sldId id="379"/>
            <p14:sldId id="1222"/>
            <p14:sldId id="1118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ove, Susan" initials="G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D3FF"/>
    <a:srgbClr val="000000"/>
    <a:srgbClr val="FFFFFF"/>
    <a:srgbClr val="F8D237"/>
    <a:srgbClr val="00EDB5"/>
    <a:srgbClr val="F3622C"/>
    <a:srgbClr val="7F007D"/>
    <a:srgbClr val="004050"/>
    <a:srgbClr val="FF004C"/>
    <a:srgbClr val="C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2" autoAdjust="0"/>
    <p:restoredTop sz="79540" autoAdjust="0"/>
  </p:normalViewPr>
  <p:slideViewPr>
    <p:cSldViewPr snapToGrid="0" snapToObjects="1" showGuides="1">
      <p:cViewPr varScale="1">
        <p:scale>
          <a:sx n="84" d="100"/>
          <a:sy n="84" d="100"/>
        </p:scale>
        <p:origin x="130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123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Fishpool" userId="b7923bd0fa9cf83f" providerId="LiveId" clId="{3A65A3B2-B844-4C40-8EE8-888FE5F15193}"/>
    <pc:docChg chg="undo custSel modSld">
      <pc:chgData name="Mark Fishpool" userId="b7923bd0fa9cf83f" providerId="LiveId" clId="{3A65A3B2-B844-4C40-8EE8-888FE5F15193}" dt="2024-05-30T10:52:12.552" v="207" actId="207"/>
      <pc:docMkLst>
        <pc:docMk/>
      </pc:docMkLst>
      <pc:sldChg chg="modSp mod modNotesTx">
        <pc:chgData name="Mark Fishpool" userId="b7923bd0fa9cf83f" providerId="LiveId" clId="{3A65A3B2-B844-4C40-8EE8-888FE5F15193}" dt="2024-05-30T10:52:12.552" v="207" actId="207"/>
        <pc:sldMkLst>
          <pc:docMk/>
          <pc:sldMk cId="1466430139" sldId="1235"/>
        </pc:sldMkLst>
        <pc:spChg chg="mod">
          <ac:chgData name="Mark Fishpool" userId="b7923bd0fa9cf83f" providerId="LiveId" clId="{3A65A3B2-B844-4C40-8EE8-888FE5F15193}" dt="2024-05-30T10:52:02.533" v="206" actId="13926"/>
          <ac:spMkLst>
            <pc:docMk/>
            <pc:sldMk cId="1466430139" sldId="1235"/>
            <ac:spMk id="5" creationId="{00E0AC42-08E1-2A2C-BF4E-588350820C06}"/>
          </ac:spMkLst>
        </pc:spChg>
        <pc:spChg chg="mod">
          <ac:chgData name="Mark Fishpool" userId="b7923bd0fa9cf83f" providerId="LiveId" clId="{3A65A3B2-B844-4C40-8EE8-888FE5F15193}" dt="2024-05-30T10:52:12.552" v="207" actId="207"/>
          <ac:spMkLst>
            <pc:docMk/>
            <pc:sldMk cId="1466430139" sldId="1235"/>
            <ac:spMk id="7" creationId="{DC5504E6-7406-2047-2497-6DC6AFA2A2CD}"/>
          </ac:spMkLst>
        </pc:spChg>
      </pc:sldChg>
    </pc:docChg>
  </pc:docChgLst>
  <pc:docChgLst>
    <pc:chgData name="Mark Fishpool" userId="b7923bd0fa9cf83f" providerId="LiveId" clId="{FA74892F-2C08-4236-99A6-7B0876E2F70B}"/>
    <pc:docChg chg="modSld">
      <pc:chgData name="Mark Fishpool" userId="b7923bd0fa9cf83f" providerId="LiveId" clId="{FA74892F-2C08-4236-99A6-7B0876E2F70B}" dt="2024-09-10T15:15:49.520" v="20"/>
      <pc:docMkLst>
        <pc:docMk/>
      </pc:docMkLst>
      <pc:sldChg chg="addSp delSp modSp">
        <pc:chgData name="Mark Fishpool" userId="b7923bd0fa9cf83f" providerId="LiveId" clId="{FA74892F-2C08-4236-99A6-7B0876E2F70B}" dt="2024-09-10T13:43:11.675" v="7" actId="207"/>
        <pc:sldMkLst>
          <pc:docMk/>
          <pc:sldMk cId="1503185151" sldId="1223"/>
        </pc:sldMkLst>
        <pc:spChg chg="mod">
          <ac:chgData name="Mark Fishpool" userId="b7923bd0fa9cf83f" providerId="LiveId" clId="{FA74892F-2C08-4236-99A6-7B0876E2F70B}" dt="2024-09-10T13:43:09.321" v="6" actId="1076"/>
          <ac:spMkLst>
            <pc:docMk/>
            <pc:sldMk cId="1503185151" sldId="1223"/>
            <ac:spMk id="7" creationId="{9EFF6B99-145B-BBA9-069F-6A8CABAAA45A}"/>
          </ac:spMkLst>
        </pc:spChg>
        <pc:grpChg chg="add mod">
          <ac:chgData name="Mark Fishpool" userId="b7923bd0fa9cf83f" providerId="LiveId" clId="{FA74892F-2C08-4236-99A6-7B0876E2F70B}" dt="2024-09-10T13:43:11.675" v="7" actId="207"/>
          <ac:grpSpMkLst>
            <pc:docMk/>
            <pc:sldMk cId="1503185151" sldId="1223"/>
            <ac:grpSpMk id="5" creationId="{0FC7F652-BDC1-70AA-F5A3-BC2DCBD56670}"/>
          </ac:grpSpMkLst>
        </pc:grpChg>
        <pc:picChg chg="mod">
          <ac:chgData name="Mark Fishpool" userId="b7923bd0fa9cf83f" providerId="LiveId" clId="{FA74892F-2C08-4236-99A6-7B0876E2F70B}" dt="2024-09-10T13:43:09.321" v="6" actId="1076"/>
          <ac:picMkLst>
            <pc:docMk/>
            <pc:sldMk cId="1503185151" sldId="1223"/>
            <ac:picMk id="6" creationId="{39236CC6-A40D-C517-FC6A-EA9C8B46C8B0}"/>
          </ac:picMkLst>
        </pc:picChg>
        <pc:picChg chg="del">
          <ac:chgData name="Mark Fishpool" userId="b7923bd0fa9cf83f" providerId="LiveId" clId="{FA74892F-2C08-4236-99A6-7B0876E2F70B}" dt="2024-09-10T13:43:04.416" v="4" actId="478"/>
          <ac:picMkLst>
            <pc:docMk/>
            <pc:sldMk cId="1503185151" sldId="1223"/>
            <ac:picMk id="1028" creationId="{E6541453-C1B8-3626-B01F-5DB5C2FD9594}"/>
          </ac:picMkLst>
        </pc:picChg>
      </pc:sldChg>
      <pc:sldChg chg="addSp delSp modSp">
        <pc:chgData name="Mark Fishpool" userId="b7923bd0fa9cf83f" providerId="LiveId" clId="{FA74892F-2C08-4236-99A6-7B0876E2F70B}" dt="2024-09-10T13:43:51.432" v="18" actId="1076"/>
        <pc:sldMkLst>
          <pc:docMk/>
          <pc:sldMk cId="870553178" sldId="1227"/>
        </pc:sldMkLst>
        <pc:spChg chg="mod">
          <ac:chgData name="Mark Fishpool" userId="b7923bd0fa9cf83f" providerId="LiveId" clId="{FA74892F-2C08-4236-99A6-7B0876E2F70B}" dt="2024-09-10T13:43:51.432" v="18" actId="1076"/>
          <ac:spMkLst>
            <pc:docMk/>
            <pc:sldMk cId="870553178" sldId="1227"/>
            <ac:spMk id="7" creationId="{30947536-0B70-5E2D-4CE9-5F660B4F2DAF}"/>
          </ac:spMkLst>
        </pc:spChg>
        <pc:grpChg chg="add mod">
          <ac:chgData name="Mark Fishpool" userId="b7923bd0fa9cf83f" providerId="LiveId" clId="{FA74892F-2C08-4236-99A6-7B0876E2F70B}" dt="2024-09-10T13:43:51.432" v="18" actId="1076"/>
          <ac:grpSpMkLst>
            <pc:docMk/>
            <pc:sldMk cId="870553178" sldId="1227"/>
            <ac:grpSpMk id="3" creationId="{BD3F63CD-1CF0-0CDD-B201-FADA56E50D2C}"/>
          </ac:grpSpMkLst>
        </pc:grpChg>
        <pc:picChg chg="del">
          <ac:chgData name="Mark Fishpool" userId="b7923bd0fa9cf83f" providerId="LiveId" clId="{FA74892F-2C08-4236-99A6-7B0876E2F70B}" dt="2024-09-10T13:43:47.096" v="16" actId="478"/>
          <ac:picMkLst>
            <pc:docMk/>
            <pc:sldMk cId="870553178" sldId="1227"/>
            <ac:picMk id="5" creationId="{743713E0-4578-C8B4-3F1B-2A5CF25C509D}"/>
          </ac:picMkLst>
        </pc:picChg>
        <pc:picChg chg="mod">
          <ac:chgData name="Mark Fishpool" userId="b7923bd0fa9cf83f" providerId="LiveId" clId="{FA74892F-2C08-4236-99A6-7B0876E2F70B}" dt="2024-09-10T13:43:51.432" v="18" actId="1076"/>
          <ac:picMkLst>
            <pc:docMk/>
            <pc:sldMk cId="870553178" sldId="1227"/>
            <ac:picMk id="6" creationId="{52B1196C-E218-4F93-3D01-3969DF93D61C}"/>
          </ac:picMkLst>
        </pc:picChg>
      </pc:sldChg>
      <pc:sldChg chg="modSp mod">
        <pc:chgData name="Mark Fishpool" userId="b7923bd0fa9cf83f" providerId="LiveId" clId="{FA74892F-2C08-4236-99A6-7B0876E2F70B}" dt="2024-09-10T13:42:34.768" v="3" actId="20577"/>
        <pc:sldMkLst>
          <pc:docMk/>
          <pc:sldMk cId="2198188795" sldId="1230"/>
        </pc:sldMkLst>
        <pc:spChg chg="mod">
          <ac:chgData name="Mark Fishpool" userId="b7923bd0fa9cf83f" providerId="LiveId" clId="{FA74892F-2C08-4236-99A6-7B0876E2F70B}" dt="2024-09-10T13:42:34.768" v="3" actId="20577"/>
          <ac:spMkLst>
            <pc:docMk/>
            <pc:sldMk cId="2198188795" sldId="1230"/>
            <ac:spMk id="3" creationId="{D151EBBD-9ABA-22E7-3D2C-83C7E6BC4AB3}"/>
          </ac:spMkLst>
        </pc:spChg>
      </pc:sldChg>
      <pc:sldChg chg="addSp delSp modSp">
        <pc:chgData name="Mark Fishpool" userId="b7923bd0fa9cf83f" providerId="LiveId" clId="{FA74892F-2C08-4236-99A6-7B0876E2F70B}" dt="2024-09-10T13:43:24.793" v="11" actId="1076"/>
        <pc:sldMkLst>
          <pc:docMk/>
          <pc:sldMk cId="4078633488" sldId="1233"/>
        </pc:sldMkLst>
        <pc:spChg chg="mod">
          <ac:chgData name="Mark Fishpool" userId="b7923bd0fa9cf83f" providerId="LiveId" clId="{FA74892F-2C08-4236-99A6-7B0876E2F70B}" dt="2024-09-10T13:43:24.793" v="11" actId="1076"/>
          <ac:spMkLst>
            <pc:docMk/>
            <pc:sldMk cId="4078633488" sldId="1233"/>
            <ac:spMk id="7" creationId="{4580027A-B666-411D-6983-4D8E2057F2A1}"/>
          </ac:spMkLst>
        </pc:spChg>
        <pc:grpChg chg="add mod">
          <ac:chgData name="Mark Fishpool" userId="b7923bd0fa9cf83f" providerId="LiveId" clId="{FA74892F-2C08-4236-99A6-7B0876E2F70B}" dt="2024-09-10T13:43:24.793" v="11" actId="1076"/>
          <ac:grpSpMkLst>
            <pc:docMk/>
            <pc:sldMk cId="4078633488" sldId="1233"/>
            <ac:grpSpMk id="5" creationId="{3103F652-3267-5479-F89B-CC5141897C3F}"/>
          </ac:grpSpMkLst>
        </pc:grpChg>
        <pc:picChg chg="mod">
          <ac:chgData name="Mark Fishpool" userId="b7923bd0fa9cf83f" providerId="LiveId" clId="{FA74892F-2C08-4236-99A6-7B0876E2F70B}" dt="2024-09-10T13:43:24.793" v="11" actId="1076"/>
          <ac:picMkLst>
            <pc:docMk/>
            <pc:sldMk cId="4078633488" sldId="1233"/>
            <ac:picMk id="6" creationId="{361DFA34-FB07-5592-AC26-08F68436000A}"/>
          </ac:picMkLst>
        </pc:picChg>
        <pc:picChg chg="del">
          <ac:chgData name="Mark Fishpool" userId="b7923bd0fa9cf83f" providerId="LiveId" clId="{FA74892F-2C08-4236-99A6-7B0876E2F70B}" dt="2024-09-10T13:43:18.807" v="8" actId="478"/>
          <ac:picMkLst>
            <pc:docMk/>
            <pc:sldMk cId="4078633488" sldId="1233"/>
            <ac:picMk id="1028" creationId="{E6541453-C1B8-3626-B01F-5DB5C2FD9594}"/>
          </ac:picMkLst>
        </pc:picChg>
      </pc:sldChg>
      <pc:sldChg chg="addSp delSp modSp">
        <pc:chgData name="Mark Fishpool" userId="b7923bd0fa9cf83f" providerId="LiveId" clId="{FA74892F-2C08-4236-99A6-7B0876E2F70B}" dt="2024-09-10T13:43:37.913" v="15" actId="207"/>
        <pc:sldMkLst>
          <pc:docMk/>
          <pc:sldMk cId="1702154254" sldId="1234"/>
        </pc:sldMkLst>
        <pc:spChg chg="mod">
          <ac:chgData name="Mark Fishpool" userId="b7923bd0fa9cf83f" providerId="LiveId" clId="{FA74892F-2C08-4236-99A6-7B0876E2F70B}" dt="2024-09-10T13:43:36.640" v="14" actId="1076"/>
          <ac:spMkLst>
            <pc:docMk/>
            <pc:sldMk cId="1702154254" sldId="1234"/>
            <ac:spMk id="9" creationId="{7C3FB9CA-5B35-7D94-CDF8-4C623747956D}"/>
          </ac:spMkLst>
        </pc:spChg>
        <pc:grpChg chg="add mod">
          <ac:chgData name="Mark Fishpool" userId="b7923bd0fa9cf83f" providerId="LiveId" clId="{FA74892F-2C08-4236-99A6-7B0876E2F70B}" dt="2024-09-10T13:43:37.913" v="15" actId="207"/>
          <ac:grpSpMkLst>
            <pc:docMk/>
            <pc:sldMk cId="1702154254" sldId="1234"/>
            <ac:grpSpMk id="5" creationId="{654B92F3-A2CF-756B-A587-71BF4FC626E3}"/>
          </ac:grpSpMkLst>
        </pc:grpChg>
        <pc:picChg chg="del">
          <ac:chgData name="Mark Fishpool" userId="b7923bd0fa9cf83f" providerId="LiveId" clId="{FA74892F-2C08-4236-99A6-7B0876E2F70B}" dt="2024-09-10T13:43:32.050" v="12" actId="478"/>
          <ac:picMkLst>
            <pc:docMk/>
            <pc:sldMk cId="1702154254" sldId="1234"/>
            <ac:picMk id="4" creationId="{86808B0B-E7A8-01D5-C9F2-C4680C476B61}"/>
          </ac:picMkLst>
        </pc:picChg>
        <pc:picChg chg="mod">
          <ac:chgData name="Mark Fishpool" userId="b7923bd0fa9cf83f" providerId="LiveId" clId="{FA74892F-2C08-4236-99A6-7B0876E2F70B}" dt="2024-09-10T13:43:36.640" v="14" actId="1076"/>
          <ac:picMkLst>
            <pc:docMk/>
            <pc:sldMk cId="1702154254" sldId="1234"/>
            <ac:picMk id="6" creationId="{90FFE177-0073-FDEC-09E1-EDE3B9D53A75}"/>
          </ac:picMkLst>
        </pc:picChg>
      </pc:sldChg>
      <pc:sldChg chg="addSp delSp modSp">
        <pc:chgData name="Mark Fishpool" userId="b7923bd0fa9cf83f" providerId="LiveId" clId="{FA74892F-2C08-4236-99A6-7B0876E2F70B}" dt="2024-09-10T15:15:49.520" v="20"/>
        <pc:sldMkLst>
          <pc:docMk/>
          <pc:sldMk cId="1466430139" sldId="1235"/>
        </pc:sldMkLst>
        <pc:spChg chg="mod">
          <ac:chgData name="Mark Fishpool" userId="b7923bd0fa9cf83f" providerId="LiveId" clId="{FA74892F-2C08-4236-99A6-7B0876E2F70B}" dt="2024-09-10T15:15:49.520" v="20"/>
          <ac:spMkLst>
            <pc:docMk/>
            <pc:sldMk cId="1466430139" sldId="1235"/>
            <ac:spMk id="10" creationId="{D4062655-03FF-A16B-A5AD-73F6C5D10E7E}"/>
          </ac:spMkLst>
        </pc:spChg>
        <pc:grpChg chg="add mod">
          <ac:chgData name="Mark Fishpool" userId="b7923bd0fa9cf83f" providerId="LiveId" clId="{FA74892F-2C08-4236-99A6-7B0876E2F70B}" dt="2024-09-10T15:15:49.520" v="20"/>
          <ac:grpSpMkLst>
            <pc:docMk/>
            <pc:sldMk cId="1466430139" sldId="1235"/>
            <ac:grpSpMk id="6" creationId="{EAFB20AF-51D1-A01B-1C8D-BA976DAA1E11}"/>
          </ac:grpSpMkLst>
        </pc:grpChg>
        <pc:picChg chg="del">
          <ac:chgData name="Mark Fishpool" userId="b7923bd0fa9cf83f" providerId="LiveId" clId="{FA74892F-2C08-4236-99A6-7B0876E2F70B}" dt="2024-09-10T15:15:49.208" v="19" actId="478"/>
          <ac:picMkLst>
            <pc:docMk/>
            <pc:sldMk cId="1466430139" sldId="1235"/>
            <ac:picMk id="4" creationId="{86808B0B-E7A8-01D5-C9F2-C4680C476B61}"/>
          </ac:picMkLst>
        </pc:picChg>
        <pc:picChg chg="mod">
          <ac:chgData name="Mark Fishpool" userId="b7923bd0fa9cf83f" providerId="LiveId" clId="{FA74892F-2C08-4236-99A6-7B0876E2F70B}" dt="2024-09-10T15:15:49.520" v="20"/>
          <ac:picMkLst>
            <pc:docMk/>
            <pc:sldMk cId="1466430139" sldId="1235"/>
            <ac:picMk id="9" creationId="{B1AC5F09-AD84-AE7C-9C29-2ED5B243F5F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70037" cy="481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417" y="2"/>
            <a:ext cx="3170037" cy="481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10/09/2024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26"/>
            <a:ext cx="3170037" cy="4817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17" y="9119426"/>
            <a:ext cx="3170037" cy="4817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10/09/2024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9"/>
            <a:ext cx="5852160" cy="37804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119476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6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75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RegEx</a:t>
            </a:r>
            <a:r>
              <a:rPr lang="en-GB" dirty="0"/>
              <a:t> iterators are used to walk the entire set of matches found within a given sequence.</a:t>
            </a:r>
          </a:p>
          <a:p>
            <a:endParaRPr lang="en-GB" dirty="0"/>
          </a:p>
          <a:p>
            <a:r>
              <a:rPr lang="en-GB" dirty="0"/>
              <a:t>In this case, we’re creating a specialised iterator  (from the </a:t>
            </a:r>
            <a:r>
              <a:rPr lang="en-GB" dirty="0" err="1"/>
              <a:t>sregex</a:t>
            </a:r>
            <a:r>
              <a:rPr lang="en-GB" dirty="0"/>
              <a:t> iterator class) which is used with simple character strings.</a:t>
            </a:r>
          </a:p>
          <a:p>
            <a:endParaRPr lang="en-GB" dirty="0"/>
          </a:p>
          <a:p>
            <a:r>
              <a:rPr lang="en-GB" dirty="0"/>
              <a:t>std::</a:t>
            </a:r>
            <a:r>
              <a:rPr lang="en-GB" dirty="0" err="1"/>
              <a:t>smatch</a:t>
            </a:r>
            <a:r>
              <a:rPr lang="en-GB" dirty="0"/>
              <a:t> is a string specialisation of std::</a:t>
            </a:r>
            <a:r>
              <a:rPr lang="en-GB" dirty="0" err="1"/>
              <a:t>match_results</a:t>
            </a:r>
            <a:r>
              <a:rPr lang="en-GB" dirty="0"/>
              <a:t> (the class template which holds the character sequences that are the result of the match).</a:t>
            </a:r>
          </a:p>
          <a:p>
            <a:endParaRPr lang="en-GB" dirty="0"/>
          </a:p>
          <a:p>
            <a:r>
              <a:rPr lang="en-GB" b="1" dirty="0"/>
              <a:t>Further reading:</a:t>
            </a:r>
          </a:p>
          <a:p>
            <a:r>
              <a:rPr lang="en-GB" dirty="0"/>
              <a:t>https://en.cppreference.com/w/cpp/regex/regex_iterator</a:t>
            </a:r>
          </a:p>
          <a:p>
            <a:r>
              <a:rPr lang="en-GB" dirty="0"/>
              <a:t>https://en.cppreference.com/w/cpp/regex/match_results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699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using Regular Expressions from a coding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967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Regular Expressions – from a reverse engineering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180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866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147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additional information you may find useful…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732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30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2636838" y="619125"/>
            <a:ext cx="10404476" cy="58531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25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676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808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PCRE stands for Perl Compatible Regular Expressions; a library written in C which adds powerful features to the core </a:t>
            </a:r>
            <a:r>
              <a:rPr lang="en-GB" dirty="0" err="1"/>
              <a:t>RegEx</a:t>
            </a:r>
            <a:r>
              <a:rPr lang="en-GB" dirty="0"/>
              <a:t> functionality.</a:t>
            </a:r>
          </a:p>
          <a:p>
            <a:r>
              <a:rPr lang="en-GB" dirty="0"/>
              <a:t>There are two versions of PCRE; PCRE1 and PCRE2.   PCRE,  is almost universally supported in Unix-like operating systems and utilities.</a:t>
            </a:r>
          </a:p>
          <a:p>
            <a:endParaRPr lang="en-GB" dirty="0"/>
          </a:p>
          <a:p>
            <a:r>
              <a:rPr lang="en-GB" dirty="0"/>
              <a:t>Many programming languages now have PCRE2 support.</a:t>
            </a:r>
          </a:p>
          <a:p>
            <a:endParaRPr lang="en-GB" dirty="0"/>
          </a:p>
          <a:p>
            <a:r>
              <a:rPr lang="en-GB" dirty="0"/>
              <a:t>Differences between the two can be significant; if in doubt, use PCRE syntax (it’ll be more widespread).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609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It’s also worth noting that other features exist, such as iterator support (to walk along multiple matches), exceptions (bad RE patterns typically cause run-time exceptions), and various constants.</a:t>
            </a:r>
          </a:p>
          <a:p>
            <a:endParaRPr lang="en-GB" dirty="0"/>
          </a:p>
          <a:p>
            <a:r>
              <a:rPr lang="en-GB" dirty="0"/>
              <a:t>We’ll explore these later on in the chapter, but mainly focusing on: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basic_regex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match_results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regex_match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regex_replace</a:t>
            </a:r>
            <a:endParaRPr lang="en-GB" dirty="0"/>
          </a:p>
          <a:p>
            <a:endParaRPr lang="en-GB" dirty="0"/>
          </a:p>
          <a:p>
            <a:r>
              <a:rPr lang="en-GB" dirty="0"/>
              <a:t>These should be sufficient to give you a taste of the functionality provided by this C++ 11 addition.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8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Whilst there is not sufficient time to embed a complete course on regular expressions (that would take a day or two) into this learning programme, it’s a reasonable ask to recognise the key metacharacters used.</a:t>
            </a:r>
          </a:p>
          <a:p>
            <a:endParaRPr lang="en-GB" dirty="0"/>
          </a:p>
          <a:p>
            <a:r>
              <a:rPr lang="en-GB" dirty="0"/>
              <a:t>From a syntax perspective, it’s worth noting that some metacharacters are pressed into double-duty (e.g. caret ^ symbol); the context always defines their relative function.</a:t>
            </a:r>
          </a:p>
          <a:p>
            <a:endParaRPr lang="en-GB" dirty="0"/>
          </a:p>
          <a:p>
            <a:r>
              <a:rPr lang="en-GB" dirty="0"/>
              <a:t>This isn’t exhaustive, but it covers the main suspects…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413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example uses C++’s </a:t>
            </a:r>
            <a:r>
              <a:rPr lang="en-GB" dirty="0" err="1"/>
              <a:t>regex_match</a:t>
            </a:r>
            <a:r>
              <a:rPr lang="en-GB" dirty="0"/>
              <a:t> function; it attempts to match the provided regular expression against the string provided.  </a:t>
            </a:r>
          </a:p>
          <a:p>
            <a:endParaRPr lang="en-GB" dirty="0"/>
          </a:p>
          <a:p>
            <a:r>
              <a:rPr lang="en-GB" dirty="0"/>
              <a:t>std::regex is a basic Regular Expression class template (using normal chars).</a:t>
            </a:r>
          </a:p>
          <a:p>
            <a:endParaRPr lang="en-GB" dirty="0"/>
          </a:p>
          <a:p>
            <a:r>
              <a:rPr lang="en-GB" dirty="0"/>
              <a:t>It returns a simple Boolean:  true if a match exists, false if it does not.</a:t>
            </a:r>
          </a:p>
          <a:p>
            <a:endParaRPr lang="en-GB" dirty="0"/>
          </a:p>
          <a:p>
            <a:r>
              <a:rPr lang="en-GB" dirty="0"/>
              <a:t>Try amending the code for different postcodes.</a:t>
            </a:r>
          </a:p>
          <a:p>
            <a:endParaRPr lang="en-GB" dirty="0"/>
          </a:p>
          <a:p>
            <a:r>
              <a:rPr lang="en-GB" dirty="0"/>
              <a:t>Key questions: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Does it handle lower-case postcodes?  (If not, why not, and how could this be solved?)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Does it handle Westminster-style postcodes?  (again, what would you need to change?)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680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RegEx</a:t>
            </a:r>
            <a:r>
              <a:rPr lang="en-GB" dirty="0"/>
              <a:t> flags are used to modify the behaviour of the underlying regular expression engine.</a:t>
            </a:r>
          </a:p>
          <a:p>
            <a:endParaRPr lang="en-GB" dirty="0"/>
          </a:p>
          <a:p>
            <a:r>
              <a:rPr lang="en-GB" dirty="0"/>
              <a:t>A simple example is to enable the case-insensitive flag.  </a:t>
            </a:r>
          </a:p>
          <a:p>
            <a:br>
              <a:rPr lang="en-GB" dirty="0"/>
            </a:br>
            <a:r>
              <a:rPr lang="en-GB" dirty="0"/>
              <a:t>This allows a regular expression to match regardless of the case used in the expression, i.e. upper or lower – it’s just won’t care.</a:t>
            </a:r>
          </a:p>
          <a:p>
            <a:endParaRPr lang="en-GB" dirty="0"/>
          </a:p>
          <a:p>
            <a:r>
              <a:rPr lang="en-GB" dirty="0"/>
              <a:t>Here’s the code modified to use the case-insensitive flag when it creates its </a:t>
            </a:r>
            <a:r>
              <a:rPr lang="en-GB" dirty="0" err="1"/>
              <a:t>std_regex</a:t>
            </a:r>
            <a:r>
              <a:rPr lang="en-GB" dirty="0"/>
              <a:t> instance.</a:t>
            </a:r>
          </a:p>
          <a:p>
            <a:endParaRPr lang="en-GB" dirty="0"/>
          </a:p>
          <a:p>
            <a:r>
              <a:rPr lang="en-GB" dirty="0"/>
              <a:t>In C++ this is defined in &lt;regex&gt; as a </a:t>
            </a:r>
            <a:r>
              <a:rPr lang="en-GB" dirty="0" err="1"/>
              <a:t>syntax_option_type</a:t>
            </a:r>
            <a:r>
              <a:rPr lang="en-GB" dirty="0"/>
              <a:t>.  Most were introduced with the </a:t>
            </a:r>
            <a:r>
              <a:rPr lang="en-GB" dirty="0" err="1"/>
              <a:t>RegEx</a:t>
            </a:r>
            <a:r>
              <a:rPr lang="en-GB" dirty="0"/>
              <a:t> feature in C++11 but some were later added in C++17.</a:t>
            </a:r>
          </a:p>
          <a:p>
            <a:endParaRPr lang="en-GB" dirty="0"/>
          </a:p>
          <a:p>
            <a:r>
              <a:rPr lang="en-GB" dirty="0"/>
              <a:t>The net result will be that the lower-case test target string is now successfully validated.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Further reading:</a:t>
            </a:r>
          </a:p>
          <a:p>
            <a:r>
              <a:rPr lang="en-GB" dirty="0"/>
              <a:t>https://en.cppreference.com/w/cpp/regex/syntax_option_type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97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regex_replace</a:t>
            </a:r>
            <a:r>
              <a:rPr lang="en-GB" dirty="0"/>
              <a:t> can be used as an alternative to traditional string processing.</a:t>
            </a:r>
          </a:p>
          <a:p>
            <a:endParaRPr lang="en-GB" dirty="0"/>
          </a:p>
          <a:p>
            <a:r>
              <a:rPr lang="en-GB" dirty="0"/>
              <a:t>This simple example shows how a simple “find &amp; replace” can be achieved using a few lines of C++ code.</a:t>
            </a:r>
          </a:p>
          <a:p>
            <a:endParaRPr lang="en-GB" dirty="0"/>
          </a:p>
          <a:p>
            <a:r>
              <a:rPr lang="en-GB" dirty="0"/>
              <a:t>Although obviously, with the power of the </a:t>
            </a:r>
            <a:r>
              <a:rPr lang="en-GB" dirty="0" err="1"/>
              <a:t>RegEx</a:t>
            </a:r>
            <a:r>
              <a:rPr lang="en-GB" dirty="0"/>
              <a:t> library, more complex substitutions can be implemented.</a:t>
            </a:r>
          </a:p>
          <a:p>
            <a:endParaRPr lang="en-GB" dirty="0"/>
          </a:p>
          <a:p>
            <a:r>
              <a:rPr lang="en-GB" b="1" dirty="0"/>
              <a:t>Further reading:</a:t>
            </a:r>
          </a:p>
          <a:p>
            <a:r>
              <a:rPr lang="en-GB" dirty="0"/>
              <a:t>https://en.cppreference.com/w/cpp/regex/regex_replace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821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more complicated example, using capture groups: an extraction technique.</a:t>
            </a:r>
          </a:p>
          <a:p>
            <a:endParaRPr lang="en-GB" dirty="0"/>
          </a:p>
          <a:p>
            <a:r>
              <a:rPr lang="en-GB" dirty="0"/>
              <a:t>In </a:t>
            </a:r>
            <a:r>
              <a:rPr lang="en-GB" dirty="0" err="1"/>
              <a:t>RegEx</a:t>
            </a:r>
            <a:r>
              <a:rPr lang="en-GB" dirty="0"/>
              <a:t>, each capture group is numbered sequentially and can be referenced (usually \1 or $1, depending on </a:t>
            </a:r>
            <a:r>
              <a:rPr lang="en-GB" dirty="0" err="1"/>
              <a:t>RegEx</a:t>
            </a:r>
            <a:r>
              <a:rPr lang="en-GB" dirty="0"/>
              <a:t> dialect etc.)</a:t>
            </a:r>
          </a:p>
          <a:p>
            <a:endParaRPr lang="en-GB" dirty="0"/>
          </a:p>
          <a:p>
            <a:r>
              <a:rPr lang="en-GB" dirty="0"/>
              <a:t>This can then be passed to the </a:t>
            </a:r>
            <a:r>
              <a:rPr lang="en-GB" dirty="0" err="1"/>
              <a:t>regex_replace</a:t>
            </a:r>
            <a:r>
              <a:rPr lang="en-GB" dirty="0"/>
              <a:t> function as an argument to specify, not a literal replacement, but rather a reordering of the captured data.</a:t>
            </a:r>
          </a:p>
          <a:p>
            <a:endParaRPr lang="en-GB" dirty="0"/>
          </a:p>
          <a:p>
            <a:r>
              <a:rPr lang="en-GB" dirty="0"/>
              <a:t>$0, group 0, is also called the “full match” .</a:t>
            </a:r>
          </a:p>
          <a:p>
            <a:endParaRPr lang="en-GB" dirty="0"/>
          </a:p>
          <a:p>
            <a:r>
              <a:rPr lang="en-GB" dirty="0"/>
              <a:t>This example converts a traditionally formatted corporate email to a CSV entry which could be written to a file.</a:t>
            </a:r>
          </a:p>
          <a:p>
            <a:endParaRPr lang="en-GB" dirty="0"/>
          </a:p>
          <a:p>
            <a:r>
              <a:rPr lang="en-GB" dirty="0"/>
              <a:t>There are many other ways to achieve this, but </a:t>
            </a:r>
            <a:r>
              <a:rPr lang="en-GB" dirty="0" err="1"/>
              <a:t>RegEx</a:t>
            </a:r>
            <a:r>
              <a:rPr lang="en-GB" dirty="0"/>
              <a:t> takes some of the heavier lifting out of the problem solving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Note. Don’t be misled by the use of the surrounding R”()” C++ raw string; this isn’t performing a capture; match $0 (the global match) will do this.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Further reading:</a:t>
            </a:r>
          </a:p>
          <a:p>
            <a:r>
              <a:rPr lang="en-GB" dirty="0"/>
              <a:t>https://en.cppreference.com/w/cpp/regex/regex_replace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049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3101975" y="1925767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101975" y="2587060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3101975" y="3248353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3101975" y="3909646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3101975" y="4570939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101975" y="5232231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all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99565" y="2060614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9565" y="2721905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37138" y="276907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05695" y="3380601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43268" y="3427768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05695" y="403559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043268" y="4082764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99564" y="4700588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037137" y="474775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305695" y="5378225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043268" y="542539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SmartAr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3571" y="1349984"/>
            <a:ext cx="3951161" cy="20790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4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743D3A-25B6-9D4F-8301-EE8E57A2FA6E}"/>
              </a:ext>
            </a:extLst>
          </p:cNvPr>
          <p:cNvSpPr/>
          <p:nvPr userDrawn="1"/>
        </p:nvSpPr>
        <p:spPr>
          <a:xfrm>
            <a:off x="2133600" y="83544"/>
            <a:ext cx="1936752" cy="2107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/>
              <a:t>Role Framework</a:t>
            </a:r>
            <a:r>
              <a:rPr lang="en-GB" sz="16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50764F-5F24-DA4B-8B5B-499F74DC94F6}"/>
              </a:ext>
            </a:extLst>
          </p:cNvPr>
          <p:cNvSpPr/>
          <p:nvPr userDrawn="1"/>
        </p:nvSpPr>
        <p:spPr>
          <a:xfrm>
            <a:off x="4024733" y="8576"/>
            <a:ext cx="81938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b="1" dirty="0"/>
              <a:t>Prerequisites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49CFAAC-8F4B-AB49-8C1E-8DF9077D6D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4137" y="264797"/>
            <a:ext cx="7944817" cy="210746"/>
          </a:xfrm>
        </p:spPr>
        <p:txBody>
          <a:bodyPr/>
          <a:lstStyle>
            <a:lvl1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2pPr>
            <a:lvl3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3pPr>
            <a:lvl4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4pPr>
            <a:lvl5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58250F-E14F-0644-B3E8-A015A074D2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8573" y="280872"/>
            <a:ext cx="1120235" cy="358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2pPr>
            <a:lvl3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3pPr>
            <a:lvl4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4pPr>
            <a:lvl5pPr marL="0" indent="0" algn="r">
              <a:buFont typeface="Arial" panose="020B0604020202020204" pitchFamily="34" charset="0"/>
              <a:buNone/>
              <a:defRPr sz="7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A4A7817-2CA7-BC49-A946-2223D3EC4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571" y="3730625"/>
            <a:ext cx="3951161" cy="5254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741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13" y="1556247"/>
            <a:ext cx="681427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4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64196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785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719" r:id="rId25"/>
    <p:sldLayoutId id="2147483691" r:id="rId26"/>
    <p:sldLayoutId id="2147483698" r:id="rId27"/>
    <p:sldLayoutId id="2147483689" r:id="rId28"/>
    <p:sldLayoutId id="2147483692" r:id="rId29"/>
    <p:sldLayoutId id="2147483650" r:id="rId30"/>
    <p:sldLayoutId id="2147483693" r:id="rId31"/>
    <p:sldLayoutId id="2147483660" r:id="rId32"/>
    <p:sldLayoutId id="2147483720" r:id="rId33"/>
    <p:sldLayoutId id="2147483721" r:id="rId34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38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4785" y="3425215"/>
            <a:ext cx="6596062" cy="2431485"/>
          </a:xfrm>
        </p:spPr>
        <p:txBody>
          <a:bodyPr anchor="t"/>
          <a:lstStyle/>
          <a:p>
            <a:r>
              <a:rPr lang="en-GB" sz="4800" dirty="0"/>
              <a:t>Advanced C++ Internals: Chapter 16: </a:t>
            </a:r>
            <a:br>
              <a:rPr lang="en-GB" sz="4800" dirty="0"/>
            </a:br>
            <a:r>
              <a:rPr lang="en-GB" sz="4800" i="1" dirty="0"/>
              <a:t>C++ </a:t>
            </a:r>
            <a:r>
              <a:rPr lang="en-GB" sz="4800" i="1" dirty="0" err="1"/>
              <a:t>RegEx</a:t>
            </a:r>
            <a:endParaRPr lang="en-GB" sz="4800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ED629-CAA1-914C-B236-592BFFE38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dirty="0"/>
              <a:t>ZACOCPPINT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7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2575CB-03E2-C0B4-253E-F3432C7DF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iterators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CC84A64-6242-6D3F-F08E-2108B137C35B}"/>
              </a:ext>
            </a:extLst>
          </p:cNvPr>
          <p:cNvSpPr txBox="1">
            <a:spLocks/>
          </p:cNvSpPr>
          <p:nvPr/>
        </p:nvSpPr>
        <p:spPr>
          <a:xfrm>
            <a:off x="4795838" y="791186"/>
            <a:ext cx="7011378" cy="4409464"/>
          </a:xfrm>
          <a:prstGeom prst="rect">
            <a:avLst/>
          </a:prstGeom>
          <a:solidFill>
            <a:srgbClr val="000000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&lt;regex&gt;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&lt;string&gt;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::string test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"Frank 1001 Jess 1002"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sv-SE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sv-SE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sv-SE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regex</a:t>
            </a:r>
            <a:r>
              <a:rPr lang="sv-SE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sv-SE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pattern</a:t>
            </a:r>
            <a:r>
              <a:rPr lang="sv-SE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sv-SE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sv-SE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"(</a:t>
            </a:r>
            <a:r>
              <a:rPr lang="sv-SE" sz="14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\d</a:t>
            </a:r>
            <a:r>
              <a:rPr lang="sv-SE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+)"</a:t>
            </a:r>
            <a:r>
              <a:rPr lang="sv-SE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spcAft>
                <a:spcPts val="0"/>
              </a:spcAft>
            </a:pPr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sregex_iterator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test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GB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test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 pattern);</a:t>
            </a: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sregex_iterator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end;</a:t>
            </a:r>
          </a:p>
          <a:p>
            <a:pPr>
              <a:spcAft>
                <a:spcPts val="0"/>
              </a:spcAft>
            </a:pPr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(iterator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end) {</a:t>
            </a: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smatch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match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iterator;</a:t>
            </a: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"Found: 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iterator;</a:t>
            </a: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}</a:t>
            </a:r>
          </a:p>
          <a:p>
            <a:pPr>
              <a:spcAft>
                <a:spcPts val="0"/>
              </a:spcAft>
            </a:pPr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C2843-CFBD-5D19-9026-43BC3E300348}"/>
              </a:ext>
            </a:extLst>
          </p:cNvPr>
          <p:cNvSpPr txBox="1"/>
          <p:nvPr/>
        </p:nvSpPr>
        <p:spPr>
          <a:xfrm>
            <a:off x="4795838" y="5412042"/>
            <a:ext cx="6443662" cy="64633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Found: 1001</a:t>
            </a:r>
          </a:p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Found: 1002</a:t>
            </a:r>
          </a:p>
        </p:txBody>
      </p:sp>
      <p:pic>
        <p:nvPicPr>
          <p:cNvPr id="9" name="Picture 2" descr="Download Free Tux Kernel Racer Penguins Linux Penguin ICON favicon ...">
            <a:extLst>
              <a:ext uri="{FF2B5EF4-FFF2-40B4-BE49-F238E27FC236}">
                <a16:creationId xmlns:a16="http://schemas.microsoft.com/office/drawing/2014/main" id="{59329FEB-CB85-D7E2-B4B4-F3DBDBDFB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3768" y="5487188"/>
            <a:ext cx="383448" cy="4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D3F63CD-1CF0-0CDD-B201-FADA56E50D2C}"/>
              </a:ext>
            </a:extLst>
          </p:cNvPr>
          <p:cNvGrpSpPr/>
          <p:nvPr/>
        </p:nvGrpSpPr>
        <p:grpSpPr>
          <a:xfrm>
            <a:off x="10868344" y="880868"/>
            <a:ext cx="868361" cy="460412"/>
            <a:chOff x="11183938" y="1821377"/>
            <a:chExt cx="868361" cy="460412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52B1196C-E218-4F93-3D01-3969DF93D6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3938" y="1821377"/>
              <a:ext cx="409575" cy="46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947536-0B70-5E2D-4CE9-5F660B4F2DAF}"/>
                </a:ext>
              </a:extLst>
            </p:cNvPr>
            <p:cNvSpPr txBox="1"/>
            <p:nvPr/>
          </p:nvSpPr>
          <p:spPr>
            <a:xfrm>
              <a:off x="11593513" y="1890711"/>
              <a:ext cx="4587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11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0553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6460000" cy="2277604"/>
          </a:xfrm>
        </p:spPr>
        <p:txBody>
          <a:bodyPr/>
          <a:lstStyle/>
          <a:p>
            <a:r>
              <a:rPr lang="en-GB" dirty="0"/>
              <a:t>C++ Internals Lab #25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Regular Expressions (coding perspective)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961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6460000" cy="2277604"/>
          </a:xfrm>
        </p:spPr>
        <p:txBody>
          <a:bodyPr/>
          <a:lstStyle/>
          <a:p>
            <a:r>
              <a:rPr lang="en-GB" dirty="0"/>
              <a:t>C++ Internals Lab #26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Regular Expressions (reverse engineering perspective)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847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68FE31-9F78-430F-90B3-CEADBDE09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0AF58-AE67-49F5-BAD7-F6278F3BEF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480061"/>
            <a:ext cx="5748946" cy="6064928"/>
          </a:xfrm>
        </p:spPr>
        <p:txBody>
          <a:bodyPr/>
          <a:lstStyle/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Regular Expressions are a useful tool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Transferrable skill in Computing Sector with many uses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Different dialects exist – use PCRE as your starting point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A metalanguage used to provide pattern matching; allows us to: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Match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Extract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Substitute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C++ support was introduced in C++11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Key functions include:</a:t>
            </a:r>
          </a:p>
          <a:p>
            <a:pPr lvl="1">
              <a:spcAft>
                <a:spcPts val="600"/>
              </a:spcAft>
            </a:pPr>
            <a:r>
              <a:rPr lang="en-GB" dirty="0" err="1"/>
              <a:t>regex_match</a:t>
            </a:r>
            <a:endParaRPr lang="en-GB" dirty="0"/>
          </a:p>
          <a:p>
            <a:pPr lvl="1">
              <a:spcAft>
                <a:spcPts val="600"/>
              </a:spcAft>
            </a:pPr>
            <a:r>
              <a:rPr lang="en-GB" dirty="0" err="1"/>
              <a:t>regex_search</a:t>
            </a:r>
            <a:endParaRPr lang="en-GB" dirty="0"/>
          </a:p>
          <a:p>
            <a:pPr lvl="1">
              <a:spcAft>
                <a:spcPts val="600"/>
              </a:spcAft>
            </a:pPr>
            <a:r>
              <a:rPr lang="en-GB" dirty="0" err="1"/>
              <a:t>regex_replace</a:t>
            </a:r>
            <a:endParaRPr lang="en-GB" dirty="0"/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Can solve intricate string-based processing challenges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But may not always be the fastest solution vs. traditional string methods, e.g. expression complexity and regex engine implementation vs. optimized standard library etc.)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0885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9D1E-941B-4AC8-9045-28E4F4E11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7A144-A6AC-44B5-8741-DF523373A4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281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D064-971D-4938-83D4-CCCA2529F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3816047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E8FDC-4C6C-840E-98D3-B96A1D95B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b="1" kern="100" cap="none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Useful resources</a:t>
            </a:r>
            <a:endParaRPr lang="en-GB" sz="4400" kern="100" cap="none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63CCD-4AD4-1761-4B32-C5D981EAE8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4238" y="460984"/>
            <a:ext cx="7112978" cy="5859806"/>
          </a:xfrm>
        </p:spPr>
        <p:txBody>
          <a:bodyPr/>
          <a:lstStyle/>
          <a:p>
            <a:r>
              <a:rPr lang="en-US" b="1" dirty="0"/>
              <a:t>Websites and online resources</a:t>
            </a:r>
          </a:p>
          <a:p>
            <a:pPr>
              <a:spcAft>
                <a:spcPts val="0"/>
              </a:spcAft>
            </a:pPr>
            <a:endParaRPr lang="en-US" dirty="0"/>
          </a:p>
          <a:p>
            <a:pPr algn="l"/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Regular expressions library (since C++11)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(no date) </a:t>
            </a:r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cppreference.com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https://en.cppreference.com/w/cpp/regex (Accessed: 1 January 2024).</a:t>
            </a:r>
          </a:p>
          <a:p>
            <a:pPr algn="l"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>
              <a:spcAft>
                <a:spcPts val="0"/>
              </a:spcAft>
            </a:pPr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JTC1/SC22/WG21 - The C++ Standards Committee - ISOCPP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(no date) . Available at: https://www.open-std.org/jtc1/sc22/wg21/ (Accessed: 16 November 2023).</a:t>
            </a:r>
          </a:p>
          <a:p>
            <a:pPr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>
              <a:spcAft>
                <a:spcPts val="0"/>
              </a:spcAft>
            </a:pPr>
            <a:r>
              <a:rPr lang="en-US" i="1" dirty="0">
                <a:solidFill>
                  <a:srgbClr val="000000"/>
                </a:solidFill>
                <a:latin typeface="Segoe UI" panose="020B0502040204020203" pitchFamily="34" charset="0"/>
              </a:rPr>
              <a:t>C++11 regex cheat sheet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https://cpprocks.com/files/c++11-regex-cheatsheet.pdf (Accessed: 21 December 2023).</a:t>
            </a:r>
          </a:p>
          <a:p>
            <a:pPr>
              <a:spcAft>
                <a:spcPts val="0"/>
              </a:spcAft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Dib, F. </a:t>
            </a:r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build, test, and debug regex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regex101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https://regex101.com/ (Accessed: 21 December 2023).</a:t>
            </a:r>
          </a:p>
          <a:p>
            <a:pPr>
              <a:spcAft>
                <a:spcPts val="0"/>
              </a:spcAft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(No date)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Regexper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https://regexper.com/ (Accessed: 1 January 2024).</a:t>
            </a:r>
          </a:p>
          <a:p>
            <a:pPr>
              <a:spcAft>
                <a:spcPts val="0"/>
              </a:spcAft>
            </a:pPr>
            <a:endParaRPr lang="en-US" b="0" i="1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>
              <a:spcAft>
                <a:spcPts val="0"/>
              </a:spcAft>
            </a:pPr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Regex Coach - interactive regular expressions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http://weitz.de/regex-coach/ (Accessed: 21 December 2023).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2686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143713" y="2260601"/>
            <a:ext cx="6485687" cy="1460499"/>
          </a:xfrm>
        </p:spPr>
        <p:txBody>
          <a:bodyPr/>
          <a:lstStyle/>
          <a:p>
            <a:r>
              <a:rPr lang="en-US" sz="4800" dirty="0">
                <a:cs typeface="Arial" charset="0"/>
              </a:rPr>
              <a:t>Review of Chapter’s 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3842796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80595-6343-424B-9A57-0B9D39352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>
                <a:solidFill>
                  <a:schemeClr val="bg1"/>
                </a:solidFill>
              </a:rPr>
              <a:t>Learning Outcomes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59F59-F2D2-4D1D-9BEE-EA20F399D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F1E4E-0847-8237-0F66-7DEA1F8F0447}"/>
              </a:ext>
            </a:extLst>
          </p:cNvPr>
          <p:cNvSpPr txBox="1"/>
          <p:nvPr/>
        </p:nvSpPr>
        <p:spPr>
          <a:xfrm>
            <a:off x="4627756" y="568712"/>
            <a:ext cx="7414148" cy="57874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EFAA0-FA47-E187-7B0A-E7D28EBD2E08}"/>
              </a:ext>
            </a:extLst>
          </p:cNvPr>
          <p:cNvSpPr txBox="1"/>
          <p:nvPr/>
        </p:nvSpPr>
        <p:spPr>
          <a:xfrm>
            <a:off x="4527395" y="568712"/>
            <a:ext cx="7279820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C6B68-1DF4-4A6D-64AB-8D05D847C450}"/>
              </a:ext>
            </a:extLst>
          </p:cNvPr>
          <p:cNvSpPr txBox="1"/>
          <p:nvPr/>
        </p:nvSpPr>
        <p:spPr>
          <a:xfrm>
            <a:off x="4772722" y="568712"/>
            <a:ext cx="6869151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Learning Outcomes:</a:t>
            </a:r>
          </a:p>
          <a:p>
            <a:pPr algn="l"/>
            <a:endParaRPr lang="en-GB" b="1" dirty="0"/>
          </a:p>
          <a:p>
            <a:pPr algn="l"/>
            <a:r>
              <a:rPr lang="en-GB" dirty="0"/>
              <a:t>By the completion of this chapter, you…</a:t>
            </a:r>
          </a:p>
          <a:p>
            <a:pPr algn="l"/>
            <a:endParaRPr lang="en-GB" b="1" dirty="0"/>
          </a:p>
          <a:p>
            <a:pPr marL="285750" indent="-285750" algn="l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Must</a:t>
            </a:r>
            <a:r>
              <a:rPr lang="en-US" dirty="0"/>
              <a:t> be able to read, interpret and write simple regular expressions</a:t>
            </a:r>
          </a:p>
          <a:p>
            <a:pPr marL="285750" indent="-285750" algn="l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Should</a:t>
            </a:r>
            <a:r>
              <a:rPr lang="en-US" dirty="0"/>
              <a:t> be able to use regex library in C++</a:t>
            </a:r>
          </a:p>
          <a:p>
            <a:pPr marL="285750" indent="-285750" algn="l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Could</a:t>
            </a:r>
            <a:r>
              <a:rPr lang="en-US" dirty="0"/>
              <a:t> be able to identify use of regex features in memory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GB" dirty="0"/>
          </a:p>
          <a:p>
            <a:pPr algn="l"/>
            <a:r>
              <a:rPr lang="en-GB" b="1" dirty="0"/>
              <a:t>Please review these learning outcomes at chapter's end.</a:t>
            </a:r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dirty="0"/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494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D0E05A-B18A-A645-944D-17FF0EFFC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i="1" cap="none" dirty="0"/>
              <a:t>C++ </a:t>
            </a:r>
            <a:r>
              <a:rPr lang="en-GB" sz="2800" i="1" cap="none" dirty="0" err="1"/>
              <a:t>RegEx</a:t>
            </a:r>
            <a:endParaRPr lang="en-GB" sz="2800" cap="non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3CE4F-DE19-6949-B03D-93E4E80BFF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5676" y="373714"/>
            <a:ext cx="3421062" cy="611057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Learning Journey:</a:t>
            </a:r>
          </a:p>
          <a:p>
            <a:pPr>
              <a:spcAft>
                <a:spcPts val="0"/>
              </a:spcAft>
            </a:pPr>
            <a:endParaRPr lang="en-US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Introduction to Regex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C++ Support for </a:t>
            </a:r>
            <a:r>
              <a:rPr lang="en-GB" sz="1100" dirty="0" err="1"/>
              <a:t>RegEx</a:t>
            </a:r>
            <a:endParaRPr lang="en-GB" sz="11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 err="1"/>
              <a:t>RegEx</a:t>
            </a:r>
            <a:r>
              <a:rPr lang="en-GB" sz="1100" dirty="0"/>
              <a:t> Metacharacters Supported in C++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 err="1"/>
              <a:t>regex_match</a:t>
            </a:r>
            <a:r>
              <a:rPr lang="en-GB" sz="1100" dirty="0"/>
              <a:t> using std::regex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Altering Behaviour with Flags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 err="1"/>
              <a:t>regex_replace</a:t>
            </a:r>
            <a:endParaRPr lang="en-GB" sz="11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 err="1"/>
              <a:t>regex_replace</a:t>
            </a:r>
            <a:r>
              <a:rPr lang="en-GB" sz="1100" dirty="0"/>
              <a:t> with Capture Groups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iterators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Lab #25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Regular Expressions from a coding perspective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Lab #26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Regular Expressions from a reverse engineering perspective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Summary</a:t>
            </a:r>
          </a:p>
          <a:p>
            <a:pPr marL="0" lvl="1" indent="0">
              <a:lnSpc>
                <a:spcPct val="100000"/>
              </a:lnSpc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buSzPct val="115000"/>
              <a:buNone/>
            </a:pPr>
            <a:r>
              <a:rPr lang="en-GB" sz="1600" dirty="0"/>
              <a:t>Appendices:</a:t>
            </a:r>
          </a:p>
          <a:p>
            <a:pPr lvl="1">
              <a:lnSpc>
                <a:spcPct val="100000"/>
              </a:lnSpc>
              <a:buSzPct val="115000"/>
            </a:pPr>
            <a:r>
              <a:rPr lang="en-GB" sz="1100" dirty="0"/>
              <a:t>Useful links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486AB7-096E-D04F-B45E-AE79D474F5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8200" y="404528"/>
            <a:ext cx="3168497" cy="4647734"/>
          </a:xfrm>
        </p:spPr>
        <p:txBody>
          <a:bodyPr/>
          <a:lstStyle/>
          <a:p>
            <a:r>
              <a:rPr lang="en-US" dirty="0"/>
              <a:t>Learning Outcomes:</a:t>
            </a:r>
          </a:p>
          <a:p>
            <a:pPr lvl="1"/>
            <a:r>
              <a:rPr lang="en-US" sz="1100" dirty="0"/>
              <a:t>Must be able to read, interpret and write simple regular expressions</a:t>
            </a:r>
          </a:p>
          <a:p>
            <a:pPr lvl="1"/>
            <a:r>
              <a:rPr lang="en-US" sz="1100" dirty="0"/>
              <a:t>Should be able to use regex library in C++</a:t>
            </a:r>
          </a:p>
          <a:p>
            <a:pPr lvl="1"/>
            <a:r>
              <a:rPr lang="en-US" sz="1100" dirty="0"/>
              <a:t>Could be able to identify use of regex features in memory</a:t>
            </a:r>
          </a:p>
        </p:txBody>
      </p:sp>
    </p:spTree>
    <p:extLst>
      <p:ext uri="{BB962C8B-B14F-4D97-AF65-F5344CB8AC3E}">
        <p14:creationId xmlns:p14="http://schemas.microsoft.com/office/powerpoint/2010/main" val="2893520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03C6A5-EEC9-8D8E-A7BE-280C6A5F34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Introduction to </a:t>
            </a:r>
            <a:r>
              <a:rPr lang="en-GB" cap="none" dirty="0" err="1"/>
              <a:t>RegEx</a:t>
            </a:r>
            <a:endParaRPr lang="en-GB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85E37-43C2-7452-AC5B-7E1077247D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9968" y="662940"/>
            <a:ext cx="6850062" cy="5726430"/>
          </a:xfrm>
        </p:spPr>
        <p:txBody>
          <a:bodyPr/>
          <a:lstStyle/>
          <a:p>
            <a:r>
              <a:rPr lang="en-GB" b="1" dirty="0" err="1"/>
              <a:t>RegEx</a:t>
            </a:r>
            <a:r>
              <a:rPr lang="en-GB" b="1" dirty="0"/>
              <a:t> stands for Regular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incredibly powerful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metalanguage, with mathematical roots (1950s)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most implementations are PCRE compatible</a:t>
            </a:r>
          </a:p>
          <a:p>
            <a:endParaRPr lang="en-GB" dirty="0"/>
          </a:p>
          <a:p>
            <a:r>
              <a:rPr lang="en-GB" b="1" dirty="0"/>
              <a:t>Used for pattern matching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using a combinations of literals and metacharacters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 with any language, different </a:t>
            </a:r>
            <a:r>
              <a:rPr lang="en-GB" dirty="0" err="1"/>
              <a:t>RegEx</a:t>
            </a:r>
            <a:r>
              <a:rPr lang="en-GB" dirty="0"/>
              <a:t> dialects exists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metacharacters must be escaped if used as literals</a:t>
            </a:r>
          </a:p>
          <a:p>
            <a:endParaRPr lang="en-GB" dirty="0"/>
          </a:p>
          <a:p>
            <a:r>
              <a:rPr lang="en-GB" b="1" dirty="0"/>
              <a:t>Three core use cases for </a:t>
            </a:r>
            <a:r>
              <a:rPr lang="en-GB" b="1" dirty="0" err="1"/>
              <a:t>RegEx</a:t>
            </a:r>
            <a:r>
              <a:rPr lang="en-GB" b="1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Matching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Extraction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Substitution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9586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A53463-03FD-4CBF-63C7-540A66E285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C++ Support for Regex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1EBBD-9ABA-22E7-3D2C-83C7E6BC4A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4248" y="469874"/>
            <a:ext cx="7032968" cy="5599456"/>
          </a:xfrm>
        </p:spPr>
        <p:txBody>
          <a:bodyPr/>
          <a:lstStyle/>
          <a:p>
            <a:r>
              <a:rPr lang="en-GB" b="1" dirty="0"/>
              <a:t>Support for </a:t>
            </a:r>
            <a:r>
              <a:rPr lang="en-GB" b="1" dirty="0" err="1"/>
              <a:t>RegEx</a:t>
            </a:r>
            <a:r>
              <a:rPr lang="en-GB" b="1" dirty="0"/>
              <a:t> was introduced in C++11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 considered a modern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Mirrors support in competing commercial languages</a:t>
            </a:r>
          </a:p>
          <a:p>
            <a:endParaRPr lang="en-GB" dirty="0"/>
          </a:p>
          <a:p>
            <a:r>
              <a:rPr lang="en-GB" b="1" dirty="0"/>
              <a:t>Essential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 </a:t>
            </a:r>
            <a:r>
              <a:rPr lang="en-GB" b="1" dirty="0">
                <a:latin typeface="Consolas" panose="020B0609020204030204" pitchFamily="49" charset="0"/>
              </a:rPr>
              <a:t>&lt;regex&gt;</a:t>
            </a:r>
            <a:r>
              <a:rPr lang="en-GB" dirty="0"/>
              <a:t> header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Uses </a:t>
            </a:r>
            <a:r>
              <a:rPr lang="en-GB" b="1" dirty="0">
                <a:latin typeface="Consolas" panose="020B0609020204030204" pitchFamily="49" charset="0"/>
              </a:rPr>
              <a:t>std::regex </a:t>
            </a:r>
            <a:r>
              <a:rPr lang="en-GB" dirty="0"/>
              <a:t>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C++ has 3 main classes to encapsulate its expressions and results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>
                <a:latin typeface="Consolas" panose="020B0609020204030204" pitchFamily="49" charset="0"/>
              </a:rPr>
              <a:t>basic_regex</a:t>
            </a:r>
            <a:endParaRPr lang="en-GB" dirty="0"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 err="1">
                <a:latin typeface="Consolas" panose="020B0609020204030204" pitchFamily="49" charset="0"/>
              </a:rPr>
              <a:t>sub_match</a:t>
            </a:r>
            <a:endParaRPr lang="en-GB" dirty="0"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 err="1">
                <a:latin typeface="Consolas" panose="020B0609020204030204" pitchFamily="49" charset="0"/>
              </a:rPr>
              <a:t>match_results</a:t>
            </a:r>
            <a:endParaRPr lang="en-GB" dirty="0"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b="1" dirty="0"/>
          </a:p>
          <a:p>
            <a:r>
              <a:rPr lang="en-GB" b="1" dirty="0"/>
              <a:t>And 3 core functions: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>
                <a:latin typeface="Consolas" panose="020B0609020204030204" pitchFamily="49" charset="0"/>
              </a:rPr>
              <a:t>regex_match</a:t>
            </a:r>
            <a:endParaRPr lang="en-GB" dirty="0"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 err="1">
                <a:latin typeface="Consolas" panose="020B0609020204030204" pitchFamily="49" charset="0"/>
              </a:rPr>
              <a:t>regex_search</a:t>
            </a:r>
            <a:endParaRPr lang="en-GB" dirty="0"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 err="1">
                <a:latin typeface="Consolas" panose="020B0609020204030204" pitchFamily="49" charset="0"/>
              </a:rPr>
              <a:t>regex_replace</a:t>
            </a:r>
            <a:endParaRPr lang="en-GB" dirty="0">
              <a:latin typeface="Consolas" panose="020B0609020204030204" pitchFamily="49" charset="0"/>
            </a:endParaRPr>
          </a:p>
          <a:p>
            <a:endParaRPr lang="en-GB" b="1" dirty="0">
              <a:latin typeface="Consolas" panose="020B0609020204030204" pitchFamily="49" charset="0"/>
            </a:endParaRPr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19818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E4642-D8B6-EAAB-B38F-60D1E372D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000" cap="none" dirty="0"/>
              <a:t>Regex Metacharacters Supported In C++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F35CF-D07D-DA96-0896-48E17B7C1B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4248" y="274321"/>
            <a:ext cx="6952932" cy="4498744"/>
          </a:xfrm>
        </p:spPr>
        <p:txBody>
          <a:bodyPr/>
          <a:lstStyle/>
          <a:p>
            <a:pPr defTabSz="1074738">
              <a:spcAft>
                <a:spcPts val="0"/>
              </a:spcAft>
              <a:tabLst>
                <a:tab pos="0" algn="l"/>
                <a:tab pos="1349375" algn="l"/>
              </a:tabLst>
            </a:pP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dirty="0">
                <a:latin typeface="Consolas" panose="020B0609020204030204" pitchFamily="49" charset="0"/>
              </a:rPr>
              <a:t> 	</a:t>
            </a:r>
            <a:r>
              <a:rPr lang="en-US" dirty="0"/>
              <a:t>Match any character </a:t>
            </a:r>
          </a:p>
          <a:p>
            <a:pPr defTabSz="1074738">
              <a:spcAft>
                <a:spcPts val="0"/>
              </a:spcAft>
              <a:tabLst>
                <a:tab pos="0" algn="l"/>
                <a:tab pos="1349375" algn="l"/>
              </a:tabLst>
            </a:pPr>
            <a:r>
              <a:rPr lang="en-US" b="1" dirty="0">
                <a:latin typeface="Consolas" panose="020B0609020204030204" pitchFamily="49" charset="0"/>
              </a:rPr>
              <a:t>^</a:t>
            </a:r>
            <a:r>
              <a:rPr lang="en-US" dirty="0">
                <a:latin typeface="Consolas" panose="020B0609020204030204" pitchFamily="49" charset="0"/>
              </a:rPr>
              <a:t> 	</a:t>
            </a:r>
            <a:r>
              <a:rPr lang="en-US" dirty="0"/>
              <a:t>Match beginning of input </a:t>
            </a:r>
          </a:p>
          <a:p>
            <a:pPr defTabSz="1074738">
              <a:spcAft>
                <a:spcPts val="0"/>
              </a:spcAft>
              <a:tabLst>
                <a:tab pos="0" algn="l"/>
                <a:tab pos="1349375" algn="l"/>
              </a:tabLst>
            </a:pPr>
            <a:r>
              <a:rPr lang="en-US" b="1" dirty="0">
                <a:latin typeface="Consolas" panose="020B0609020204030204" pitchFamily="49" charset="0"/>
              </a:rPr>
              <a:t>$</a:t>
            </a:r>
            <a:r>
              <a:rPr lang="en-US" dirty="0">
                <a:latin typeface="Consolas" panose="020B0609020204030204" pitchFamily="49" charset="0"/>
              </a:rPr>
              <a:t> 	</a:t>
            </a:r>
            <a:r>
              <a:rPr lang="en-US" dirty="0"/>
              <a:t>Match end of input</a:t>
            </a:r>
          </a:p>
          <a:p>
            <a:pPr defTabSz="1074738">
              <a:spcAft>
                <a:spcPts val="0"/>
              </a:spcAft>
              <a:tabLst>
                <a:tab pos="0" algn="l"/>
                <a:tab pos="1349375" algn="l"/>
              </a:tabLst>
            </a:pPr>
            <a:r>
              <a:rPr lang="en-US" b="1" dirty="0">
                <a:latin typeface="Consolas" panose="020B0609020204030204" pitchFamily="49" charset="0"/>
              </a:rPr>
              <a:t>\b</a:t>
            </a:r>
            <a:r>
              <a:rPr lang="en-US" dirty="0">
                <a:latin typeface="Consolas" panose="020B0609020204030204" pitchFamily="49" charset="0"/>
              </a:rPr>
              <a:t> 	</a:t>
            </a:r>
            <a:r>
              <a:rPr lang="en-US" dirty="0"/>
              <a:t>Match word boundary </a:t>
            </a:r>
          </a:p>
          <a:p>
            <a:pPr defTabSz="1074738">
              <a:spcAft>
                <a:spcPts val="0"/>
              </a:spcAft>
              <a:tabLst>
                <a:tab pos="0" algn="l"/>
                <a:tab pos="1349375" algn="l"/>
              </a:tabLst>
            </a:pPr>
            <a:r>
              <a:rPr lang="en-US" b="1" dirty="0">
                <a:latin typeface="Consolas" panose="020B0609020204030204" pitchFamily="49" charset="0"/>
              </a:rPr>
              <a:t>\B</a:t>
            </a:r>
            <a:r>
              <a:rPr lang="en-US" dirty="0">
                <a:latin typeface="Consolas" panose="020B0609020204030204" pitchFamily="49" charset="0"/>
              </a:rPr>
              <a:t> 	</a:t>
            </a:r>
            <a:r>
              <a:rPr lang="en-US" dirty="0"/>
              <a:t>Match anything other than a word boundary </a:t>
            </a:r>
          </a:p>
          <a:p>
            <a:pPr defTabSz="1074738">
              <a:spcAft>
                <a:spcPts val="0"/>
              </a:spcAft>
              <a:tabLst>
                <a:tab pos="0" algn="l"/>
                <a:tab pos="1349375" algn="l"/>
              </a:tabLst>
            </a:pPr>
            <a:r>
              <a:rPr lang="en-US" b="1" dirty="0">
                <a:latin typeface="Consolas" panose="020B0609020204030204" pitchFamily="49" charset="0"/>
              </a:rPr>
              <a:t>|</a:t>
            </a:r>
            <a:r>
              <a:rPr lang="en-US" dirty="0">
                <a:latin typeface="Consolas" panose="020B0609020204030204" pitchFamily="49" charset="0"/>
              </a:rPr>
              <a:t> 	</a:t>
            </a:r>
            <a:r>
              <a:rPr lang="en-US" dirty="0"/>
              <a:t>Or operator (“alternator”)</a:t>
            </a:r>
          </a:p>
          <a:p>
            <a:pPr defTabSz="1074738">
              <a:spcAft>
                <a:spcPts val="0"/>
              </a:spcAft>
              <a:tabLst>
                <a:tab pos="0" algn="l"/>
                <a:tab pos="1349375" algn="l"/>
              </a:tabLst>
            </a:pPr>
            <a:endParaRPr lang="en-US" b="1" dirty="0">
              <a:latin typeface="+mn-lt"/>
            </a:endParaRPr>
          </a:p>
          <a:p>
            <a:pPr defTabSz="1074738">
              <a:spcAft>
                <a:spcPts val="0"/>
              </a:spcAft>
              <a:tabLst>
                <a:tab pos="0" algn="l"/>
                <a:tab pos="1349375" algn="l"/>
              </a:tabLst>
            </a:pPr>
            <a:r>
              <a:rPr lang="en-US" b="1" dirty="0">
                <a:solidFill>
                  <a:srgbClr val="00B050"/>
                </a:solidFill>
                <a:latin typeface="+mn-lt"/>
              </a:rPr>
              <a:t>Classes</a:t>
            </a:r>
          </a:p>
          <a:p>
            <a:pPr defTabSz="1074738">
              <a:spcAft>
                <a:spcPts val="0"/>
              </a:spcAft>
              <a:tabLst>
                <a:tab pos="0" algn="l"/>
                <a:tab pos="1349375" algn="l"/>
              </a:tabLst>
            </a:pPr>
            <a:r>
              <a:rPr lang="en-US" b="1" dirty="0">
                <a:latin typeface="Consolas" panose="020B0609020204030204" pitchFamily="49" charset="0"/>
              </a:rPr>
              <a:t>alpha</a:t>
            </a:r>
            <a:r>
              <a:rPr lang="en-US" dirty="0"/>
              <a:t>	Lowercase and uppercase letters </a:t>
            </a:r>
          </a:p>
          <a:p>
            <a:pPr defTabSz="1074738">
              <a:spcAft>
                <a:spcPts val="0"/>
              </a:spcAft>
              <a:tabLst>
                <a:tab pos="0" algn="l"/>
                <a:tab pos="1349375" algn="l"/>
              </a:tabLst>
            </a:pPr>
            <a:r>
              <a:rPr lang="en-US" b="1" dirty="0">
                <a:latin typeface="Consolas" panose="020B0609020204030204" pitchFamily="49" charset="0"/>
              </a:rPr>
              <a:t>digit or d </a:t>
            </a: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/>
              <a:t>Digits; shorthand: </a:t>
            </a:r>
            <a:r>
              <a:rPr lang="en-US" dirty="0">
                <a:latin typeface="Consolas" panose="020B0609020204030204" pitchFamily="49" charset="0"/>
              </a:rPr>
              <a:t>\d</a:t>
            </a:r>
            <a:r>
              <a:rPr lang="en-US" dirty="0"/>
              <a:t> </a:t>
            </a:r>
          </a:p>
          <a:p>
            <a:pPr defTabSz="1074738">
              <a:spcAft>
                <a:spcPts val="0"/>
              </a:spcAft>
              <a:tabLst>
                <a:tab pos="0" algn="l"/>
                <a:tab pos="1349375" algn="l"/>
              </a:tabLst>
            </a:pPr>
            <a:r>
              <a:rPr lang="en-US" b="1" dirty="0" err="1">
                <a:latin typeface="Consolas" panose="020B0609020204030204" pitchFamily="49" charset="0"/>
              </a:rPr>
              <a:t>alnum</a:t>
            </a:r>
            <a:r>
              <a:rPr lang="en-US" b="1" dirty="0">
                <a:latin typeface="Consolas" panose="020B0609020204030204" pitchFamily="49" charset="0"/>
              </a:rPr>
              <a:t> or w </a:t>
            </a: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/>
              <a:t>Characters from either alpha or digit classes; </a:t>
            </a:r>
            <a:r>
              <a:rPr lang="en-US" dirty="0">
                <a:latin typeface="Consolas" panose="020B0609020204030204" pitchFamily="49" charset="0"/>
              </a:rPr>
              <a:t>\w</a:t>
            </a:r>
          </a:p>
          <a:p>
            <a:pPr defTabSz="1074738">
              <a:spcAft>
                <a:spcPts val="0"/>
              </a:spcAft>
              <a:tabLst>
                <a:tab pos="0" algn="l"/>
                <a:tab pos="1349375" algn="l"/>
              </a:tabLst>
            </a:pPr>
            <a:r>
              <a:rPr lang="en-US" b="1" dirty="0">
                <a:latin typeface="Consolas" panose="020B0609020204030204" pitchFamily="49" charset="0"/>
              </a:rPr>
              <a:t>space or s </a:t>
            </a: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/>
              <a:t>Whitespace characters; shorthand: </a:t>
            </a:r>
            <a:r>
              <a:rPr lang="en-US" dirty="0">
                <a:latin typeface="Consolas" panose="020B0609020204030204" pitchFamily="49" charset="0"/>
              </a:rPr>
              <a:t>\s</a:t>
            </a:r>
            <a:endParaRPr lang="en-US" b="1" dirty="0">
              <a:latin typeface="Consolas" panose="020B0609020204030204" pitchFamily="49" charset="0"/>
            </a:endParaRPr>
          </a:p>
          <a:p>
            <a:pPr defTabSz="1074738">
              <a:spcAft>
                <a:spcPts val="0"/>
              </a:spcAft>
              <a:tabLst>
                <a:tab pos="0" algn="l"/>
                <a:tab pos="1349375" algn="l"/>
              </a:tabLst>
            </a:pPr>
            <a:endParaRPr lang="en-US" b="1" dirty="0">
              <a:latin typeface="+mn-lt"/>
            </a:endParaRPr>
          </a:p>
          <a:p>
            <a:pPr defTabSz="1074738">
              <a:spcAft>
                <a:spcPts val="0"/>
              </a:spcAft>
              <a:tabLst>
                <a:tab pos="0" algn="l"/>
                <a:tab pos="1349375" algn="l"/>
              </a:tabLst>
            </a:pPr>
            <a:r>
              <a:rPr lang="en-US" b="1" dirty="0">
                <a:solidFill>
                  <a:srgbClr val="00B050"/>
                </a:solidFill>
                <a:latin typeface="+mn-lt"/>
              </a:rPr>
              <a:t>Sets</a:t>
            </a:r>
          </a:p>
          <a:p>
            <a:pPr defTabSz="1074738">
              <a:spcAft>
                <a:spcPts val="0"/>
              </a:spcAft>
              <a:tabLst>
                <a:tab pos="0" algn="l"/>
                <a:tab pos="1349375" algn="l"/>
              </a:tabLst>
            </a:pPr>
            <a:r>
              <a:rPr lang="en-US" b="1" dirty="0">
                <a:latin typeface="Consolas" panose="020B0609020204030204" pitchFamily="49" charset="0"/>
              </a:rPr>
              <a:t>[abc2] </a:t>
            </a:r>
            <a:r>
              <a:rPr lang="en-US" dirty="0"/>
              <a:t>	Any of the characters included </a:t>
            </a:r>
          </a:p>
          <a:p>
            <a:pPr defTabSz="1074738">
              <a:spcAft>
                <a:spcPts val="0"/>
              </a:spcAft>
              <a:tabLst>
                <a:tab pos="0" algn="l"/>
                <a:tab pos="1349375" algn="l"/>
              </a:tabLst>
            </a:pPr>
            <a:r>
              <a:rPr lang="en-US" b="1" dirty="0">
                <a:latin typeface="Consolas" panose="020B0609020204030204" pitchFamily="49" charset="0"/>
              </a:rPr>
              <a:t>[^abc2] </a:t>
            </a:r>
            <a:r>
              <a:rPr lang="en-US" dirty="0"/>
              <a:t>	Any of the characters NOT included </a:t>
            </a:r>
          </a:p>
          <a:p>
            <a:pPr defTabSz="1074738">
              <a:spcAft>
                <a:spcPts val="0"/>
              </a:spcAft>
              <a:tabLst>
                <a:tab pos="0" algn="l"/>
                <a:tab pos="1349375" algn="l"/>
              </a:tabLst>
            </a:pPr>
            <a:r>
              <a:rPr lang="en-US" b="1" dirty="0">
                <a:latin typeface="Consolas" panose="020B0609020204030204" pitchFamily="49" charset="0"/>
              </a:rPr>
              <a:t>[a-z] </a:t>
            </a:r>
            <a:r>
              <a:rPr lang="en-US" dirty="0"/>
              <a:t>	Any characters in the range (inclusive)</a:t>
            </a:r>
          </a:p>
          <a:p>
            <a:pPr defTabSz="1074738">
              <a:spcAft>
                <a:spcPts val="0"/>
              </a:spcAft>
              <a:tabLst>
                <a:tab pos="0" algn="l"/>
                <a:tab pos="1349375" algn="l"/>
              </a:tabLst>
            </a:pPr>
            <a:r>
              <a:rPr lang="en-US" b="1" dirty="0">
                <a:latin typeface="Consolas" panose="020B0609020204030204" pitchFamily="49" charset="0"/>
              </a:rPr>
              <a:t>[a-z0-9]</a:t>
            </a: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dirty="0"/>
              <a:t>Any characters in the ranges (inclusive) </a:t>
            </a:r>
          </a:p>
          <a:p>
            <a:pPr defTabSz="1074738">
              <a:spcAft>
                <a:spcPts val="0"/>
              </a:spcAft>
              <a:tabLst>
                <a:tab pos="0" algn="l"/>
                <a:tab pos="1349375" algn="l"/>
              </a:tabLst>
            </a:pPr>
            <a:endParaRPr lang="en-US" dirty="0"/>
          </a:p>
          <a:p>
            <a:pPr defTabSz="1074738">
              <a:spcAft>
                <a:spcPts val="0"/>
              </a:spcAft>
              <a:tabLst>
                <a:tab pos="0" algn="l"/>
                <a:tab pos="1349375" algn="l"/>
              </a:tabLst>
            </a:pPr>
            <a:r>
              <a:rPr lang="en-US" b="1" dirty="0">
                <a:solidFill>
                  <a:srgbClr val="00B050"/>
                </a:solidFill>
                <a:latin typeface="+mn-lt"/>
              </a:rPr>
              <a:t>Quantifiers</a:t>
            </a:r>
          </a:p>
          <a:p>
            <a:pPr defTabSz="1074738">
              <a:spcAft>
                <a:spcPts val="0"/>
              </a:spcAft>
              <a:tabLst>
                <a:tab pos="0" algn="l"/>
                <a:tab pos="1349375" algn="l"/>
              </a:tabLst>
            </a:pPr>
            <a:r>
              <a:rPr lang="pt-BR" b="1" dirty="0"/>
              <a:t>?</a:t>
            </a:r>
            <a:r>
              <a:rPr lang="pt-BR" dirty="0"/>
              <a:t> </a:t>
            </a:r>
            <a:r>
              <a:rPr lang="pt-BR" dirty="0">
                <a:latin typeface="Consolas" panose="020B0609020204030204" pitchFamily="49" charset="0"/>
              </a:rPr>
              <a:t>	</a:t>
            </a:r>
            <a:r>
              <a:rPr lang="pt-BR" dirty="0"/>
              <a:t>0 or 1 instance</a:t>
            </a:r>
          </a:p>
          <a:p>
            <a:pPr defTabSz="1074738">
              <a:spcAft>
                <a:spcPts val="0"/>
              </a:spcAft>
              <a:tabLst>
                <a:tab pos="0" algn="l"/>
                <a:tab pos="1349375" algn="l"/>
              </a:tabLst>
            </a:pPr>
            <a:r>
              <a:rPr lang="pt-BR" dirty="0">
                <a:latin typeface="Consolas" panose="020B0609020204030204" pitchFamily="49" charset="0"/>
              </a:rPr>
              <a:t>*         	</a:t>
            </a:r>
            <a:r>
              <a:rPr lang="pt-BR" dirty="0"/>
              <a:t>0 or more instances</a:t>
            </a:r>
          </a:p>
          <a:p>
            <a:pPr defTabSz="1074738">
              <a:spcAft>
                <a:spcPts val="0"/>
              </a:spcAft>
              <a:tabLst>
                <a:tab pos="0" algn="l"/>
                <a:tab pos="1349375" algn="l"/>
              </a:tabLst>
            </a:pPr>
            <a:r>
              <a:rPr lang="pt-BR" b="1" dirty="0">
                <a:latin typeface="Consolas" panose="020B0609020204030204" pitchFamily="49" charset="0"/>
              </a:rPr>
              <a:t>+ </a:t>
            </a:r>
            <a:r>
              <a:rPr lang="pt-BR" dirty="0">
                <a:latin typeface="Consolas" panose="020B0609020204030204" pitchFamily="49" charset="0"/>
              </a:rPr>
              <a:t>	</a:t>
            </a:r>
            <a:r>
              <a:rPr lang="pt-BR" dirty="0"/>
              <a:t>1 or more instances</a:t>
            </a:r>
          </a:p>
          <a:p>
            <a:pPr defTabSz="1074738">
              <a:spcAft>
                <a:spcPts val="0"/>
              </a:spcAft>
              <a:tabLst>
                <a:tab pos="0" algn="l"/>
                <a:tab pos="1349375" algn="l"/>
              </a:tabLst>
            </a:pPr>
            <a:r>
              <a:rPr lang="pt-BR" b="1" dirty="0">
                <a:latin typeface="Consolas" panose="020B0609020204030204" pitchFamily="49" charset="0"/>
              </a:rPr>
              <a:t>{n} n  </a:t>
            </a:r>
            <a:r>
              <a:rPr lang="pt-BR" dirty="0">
                <a:latin typeface="Consolas" panose="020B0609020204030204" pitchFamily="49" charset="0"/>
              </a:rPr>
              <a:t>	</a:t>
            </a:r>
            <a:r>
              <a:rPr lang="pt-BR" dirty="0"/>
              <a:t>exactly n instances</a:t>
            </a:r>
          </a:p>
          <a:p>
            <a:pPr defTabSz="1074738">
              <a:spcAft>
                <a:spcPts val="0"/>
              </a:spcAft>
              <a:tabLst>
                <a:tab pos="0" algn="l"/>
                <a:tab pos="1349375" algn="l"/>
              </a:tabLst>
            </a:pPr>
            <a:r>
              <a:rPr lang="pt-BR" b="1" dirty="0">
                <a:latin typeface="Consolas" panose="020B0609020204030204" pitchFamily="49" charset="0"/>
              </a:rPr>
              <a:t>{n,}   </a:t>
            </a:r>
            <a:r>
              <a:rPr lang="pt-BR" dirty="0">
                <a:latin typeface="Consolas" panose="020B0609020204030204" pitchFamily="49" charset="0"/>
              </a:rPr>
              <a:t>	</a:t>
            </a:r>
            <a:r>
              <a:rPr lang="pt-BR" dirty="0"/>
              <a:t>minimum of n instances</a:t>
            </a:r>
          </a:p>
          <a:p>
            <a:pPr defTabSz="1074738">
              <a:spcAft>
                <a:spcPts val="0"/>
              </a:spcAft>
              <a:tabLst>
                <a:tab pos="0" algn="l"/>
                <a:tab pos="1349375" algn="l"/>
              </a:tabLst>
            </a:pPr>
            <a:r>
              <a:rPr lang="pt-BR" b="1" dirty="0">
                <a:latin typeface="Consolas" panose="020B0609020204030204" pitchFamily="49" charset="0"/>
              </a:rPr>
              <a:t>{n, m} </a:t>
            </a:r>
            <a:r>
              <a:rPr lang="pt-BR" dirty="0">
                <a:latin typeface="Consolas" panose="020B0609020204030204" pitchFamily="49" charset="0"/>
              </a:rPr>
              <a:t>	</a:t>
            </a:r>
            <a:r>
              <a:rPr lang="pt-BR" dirty="0"/>
              <a:t>between n and m instances (inclusive)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2956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9E8131-7C6F-0EF6-0D28-CB054067D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 err="1"/>
              <a:t>regex_match</a:t>
            </a:r>
            <a:r>
              <a:rPr lang="en-GB" cap="none" dirty="0"/>
              <a:t> using std::regex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7C26B-2F51-6BE1-9248-CF771C2BBC0C}"/>
              </a:ext>
            </a:extLst>
          </p:cNvPr>
          <p:cNvSpPr txBox="1"/>
          <p:nvPr/>
        </p:nvSpPr>
        <p:spPr>
          <a:xfrm>
            <a:off x="4441216" y="562552"/>
            <a:ext cx="7480274" cy="5262979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&lt;regex&gt;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&lt;string&gt;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isValid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postcode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Simplified regular expression for a UK postcode pattern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::regex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postcodeRegex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"^([A-Z]{1,2}[0-9]{2} ?[0-9][A-Z]{2})$"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Does passed string match the regex pattern?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regex_match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(postcode,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postcodeRegex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Test target strings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::string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testPcode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"GL182LK"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Check validity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isValid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testPcode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testPcode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is valid"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testPcode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is NOT valid"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F38F69-FA50-A0AE-5D92-1E55759C2433}"/>
              </a:ext>
            </a:extLst>
          </p:cNvPr>
          <p:cNvSpPr txBox="1"/>
          <p:nvPr/>
        </p:nvSpPr>
        <p:spPr>
          <a:xfrm>
            <a:off x="4441215" y="5991256"/>
            <a:ext cx="6882739" cy="369332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GL182LK is valid</a:t>
            </a:r>
          </a:p>
        </p:txBody>
      </p:sp>
      <p:pic>
        <p:nvPicPr>
          <p:cNvPr id="4" name="Picture 2" descr="Download Free Tux Kernel Racer Penguins Linux Penguin ICON favicon ...">
            <a:extLst>
              <a:ext uri="{FF2B5EF4-FFF2-40B4-BE49-F238E27FC236}">
                <a16:creationId xmlns:a16="http://schemas.microsoft.com/office/drawing/2014/main" id="{B79C429C-7CA1-C538-E96C-30689D657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914" y="5944691"/>
            <a:ext cx="409576" cy="4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FC7F652-BDC1-70AA-F5A3-BC2DCBD56670}"/>
              </a:ext>
            </a:extLst>
          </p:cNvPr>
          <p:cNvGrpSpPr/>
          <p:nvPr/>
        </p:nvGrpSpPr>
        <p:grpSpPr>
          <a:xfrm>
            <a:off x="11077733" y="719132"/>
            <a:ext cx="868361" cy="460412"/>
            <a:chOff x="11183938" y="1821377"/>
            <a:chExt cx="868361" cy="460412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39236CC6-A40D-C517-FC6A-EA9C8B46C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3938" y="1821377"/>
              <a:ext cx="409575" cy="46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FF6B99-145B-BBA9-069F-6A8CABAAA45A}"/>
                </a:ext>
              </a:extLst>
            </p:cNvPr>
            <p:cNvSpPr txBox="1"/>
            <p:nvPr/>
          </p:nvSpPr>
          <p:spPr>
            <a:xfrm>
              <a:off x="11593513" y="1890711"/>
              <a:ext cx="4587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11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3185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9E8131-7C6F-0EF6-0D28-CB054067D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Altering Behaviour with Flags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7C26B-2F51-6BE1-9248-CF771C2BBC0C}"/>
              </a:ext>
            </a:extLst>
          </p:cNvPr>
          <p:cNvSpPr txBox="1"/>
          <p:nvPr/>
        </p:nvSpPr>
        <p:spPr>
          <a:xfrm>
            <a:off x="4441215" y="297390"/>
            <a:ext cx="7480274" cy="5693866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&lt;regex&gt;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&lt;string&gt;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isValid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postcode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Simplified regular expression for a UK postcode pattern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::regex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postcodeRegex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"^([A-Z]{1,2}[0-9]{2} ?[0-9][A-Z]{2})$"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FF"/>
                </a:highlight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4EC9B0"/>
                </a:solidFill>
                <a:effectLst/>
                <a:highlight>
                  <a:srgbClr val="0000FF"/>
                </a:highlight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FF"/>
                </a:highlight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4EC9B0"/>
                </a:solidFill>
                <a:effectLst/>
                <a:highlight>
                  <a:srgbClr val="0000FF"/>
                </a:highlight>
                <a:latin typeface="Consolas" panose="020B0609020204030204" pitchFamily="49" charset="0"/>
              </a:rPr>
              <a:t>regex_constants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FF"/>
                </a:highlight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highlight>
                  <a:srgbClr val="0000FF"/>
                </a:highlight>
                <a:latin typeface="Consolas" panose="020B0609020204030204" pitchFamily="49" charset="0"/>
              </a:rPr>
              <a:t>icase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Does passed string match the regex pattern?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regex_match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(postcode,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postcodeRegex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Test target strings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::string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testPcode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GB" sz="1400" dirty="0">
                <a:solidFill>
                  <a:srgbClr val="CE9178"/>
                </a:solidFill>
                <a:latin typeface="Consolas" panose="020B0609020204030204" pitchFamily="49" charset="0"/>
              </a:rPr>
              <a:t>gl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182lk"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Check validity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isValid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testPcode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testPcode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is valid"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testPcode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is NOT valid"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50A20D-AC22-6EDD-52FB-9A254D08BC95}"/>
              </a:ext>
            </a:extLst>
          </p:cNvPr>
          <p:cNvSpPr txBox="1"/>
          <p:nvPr/>
        </p:nvSpPr>
        <p:spPr>
          <a:xfrm>
            <a:off x="4441215" y="6191278"/>
            <a:ext cx="6882739" cy="369332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gl182lk is valid</a:t>
            </a:r>
          </a:p>
        </p:txBody>
      </p:sp>
      <p:pic>
        <p:nvPicPr>
          <p:cNvPr id="4" name="Picture 2" descr="Download Free Tux Kernel Racer Penguins Linux Penguin ICON favicon ...">
            <a:extLst>
              <a:ext uri="{FF2B5EF4-FFF2-40B4-BE49-F238E27FC236}">
                <a16:creationId xmlns:a16="http://schemas.microsoft.com/office/drawing/2014/main" id="{B9273DF4-2100-D73B-F086-88FF1CD2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913" y="6127559"/>
            <a:ext cx="409576" cy="4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103F652-3267-5479-F89B-CC5141897C3F}"/>
              </a:ext>
            </a:extLst>
          </p:cNvPr>
          <p:cNvGrpSpPr/>
          <p:nvPr/>
        </p:nvGrpSpPr>
        <p:grpSpPr>
          <a:xfrm>
            <a:off x="11077732" y="406332"/>
            <a:ext cx="868361" cy="460412"/>
            <a:chOff x="11183938" y="1821377"/>
            <a:chExt cx="868361" cy="460412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361DFA34-FB07-5592-AC26-08F684360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3938" y="1821377"/>
              <a:ext cx="409575" cy="46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80027A-B666-411D-6983-4D8E2057F2A1}"/>
                </a:ext>
              </a:extLst>
            </p:cNvPr>
            <p:cNvSpPr txBox="1"/>
            <p:nvPr/>
          </p:nvSpPr>
          <p:spPr>
            <a:xfrm>
              <a:off x="11593513" y="1890711"/>
              <a:ext cx="4587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11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8633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D508FD-1F87-D32E-623D-663F82B984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 err="1"/>
              <a:t>regex_replace</a:t>
            </a:r>
            <a:endParaRPr lang="en-GB" sz="4400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4655D-4EC2-ABC6-C9E4-35611C9D82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8538" y="435585"/>
            <a:ext cx="6998678" cy="3666398"/>
          </a:xfrm>
          <a:solidFill>
            <a:srgbClr val="000000"/>
          </a:solidFill>
        </p:spPr>
        <p:txBody>
          <a:bodyPr/>
          <a:lstStyle/>
          <a:p>
            <a:pPr>
              <a:spcAft>
                <a:spcPts val="0"/>
              </a:spcAft>
            </a:pPr>
            <a:endParaRPr lang="en-GB" sz="14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&lt;regex&gt;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&lt;string&gt;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endParaRPr lang="en-GB" sz="14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::string mac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"12-AB-34-12-19-A9"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::regex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pattern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"-"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::string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formattedMac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regex_replace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(mac, pattern,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spcAft>
                <a:spcPts val="0"/>
              </a:spcAft>
            </a:pPr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"Formatted is: 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formattedMac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spcAft>
                <a:spcPts val="0"/>
              </a:spcAft>
            </a:pPr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5504E6-7406-2047-2497-6DC6AFA2A2CD}"/>
              </a:ext>
            </a:extLst>
          </p:cNvPr>
          <p:cNvSpPr txBox="1"/>
          <p:nvPr/>
        </p:nvSpPr>
        <p:spPr>
          <a:xfrm>
            <a:off x="4808539" y="4466584"/>
            <a:ext cx="6518592" cy="369332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Formatted is: 12:AB:34:12:19:A9</a:t>
            </a:r>
            <a:endParaRPr lang="en-GB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2" descr="Download Free Tux Kernel Racer Penguins Linux Penguin ICON favicon ...">
            <a:extLst>
              <a:ext uri="{FF2B5EF4-FFF2-40B4-BE49-F238E27FC236}">
                <a16:creationId xmlns:a16="http://schemas.microsoft.com/office/drawing/2014/main" id="{342AAFDA-5425-9D07-90E9-1E7ACCC20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277" y="4402865"/>
            <a:ext cx="387906" cy="4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54B92F3-A2CF-756B-A587-71BF4FC626E3}"/>
              </a:ext>
            </a:extLst>
          </p:cNvPr>
          <p:cNvGrpSpPr/>
          <p:nvPr/>
        </p:nvGrpSpPr>
        <p:grpSpPr>
          <a:xfrm>
            <a:off x="10892950" y="581972"/>
            <a:ext cx="868361" cy="460412"/>
            <a:chOff x="11183938" y="1821377"/>
            <a:chExt cx="868361" cy="460412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90FFE177-0073-FDEC-09E1-EDE3B9D53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3938" y="1821377"/>
              <a:ext cx="409575" cy="46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3FB9CA-5B35-7D94-CDF8-4C623747956D}"/>
                </a:ext>
              </a:extLst>
            </p:cNvPr>
            <p:cNvSpPr txBox="1"/>
            <p:nvPr/>
          </p:nvSpPr>
          <p:spPr>
            <a:xfrm>
              <a:off x="11593513" y="1890711"/>
              <a:ext cx="4587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11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154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D508FD-1F87-D32E-623D-663F82B984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 err="1"/>
              <a:t>regex_replace</a:t>
            </a:r>
            <a:r>
              <a:rPr lang="en-GB" sz="4400" cap="none" dirty="0"/>
              <a:t> with capture groups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4655D-4EC2-ABC6-C9E4-35611C9D82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44939" y="435585"/>
            <a:ext cx="7227252" cy="4463318"/>
          </a:xfrm>
          <a:solidFill>
            <a:srgbClr val="000000"/>
          </a:solidFill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&lt;regex&gt;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&lt;string&gt;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endParaRPr lang="en-GB" sz="14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Original email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::string email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"jess.thecat@qa.com"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Regex pattern to capture various parts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regex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pattern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"((</a:t>
            </a:r>
            <a:r>
              <a:rPr lang="en-GB" sz="14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\w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+)</a:t>
            </a:r>
            <a:r>
              <a:rPr lang="en-GB" sz="14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\.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\w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+)@</a:t>
            </a:r>
            <a:r>
              <a:rPr lang="en-GB" sz="14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\w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400" b="0" dirty="0">
                <a:solidFill>
                  <a:srgbClr val="F44747"/>
                </a:solidFill>
                <a:effectLst/>
                <a:latin typeface="Consolas" panose="020B0609020204030204" pitchFamily="49" charset="0"/>
              </a:rPr>
              <a:t>\.\w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+)"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spcAft>
                <a:spcPts val="0"/>
              </a:spcAft>
            </a:pPr>
            <a:endParaRPr lang="en-GB" sz="1400" b="0" dirty="0">
              <a:solidFill>
                <a:srgbClr val="7CA668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Perform substitution using std::</a:t>
            </a:r>
            <a:r>
              <a:rPr lang="en-GB" sz="14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regex_replace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::string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csvLine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regex_replace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(email, pattern,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"$2,$1,$0"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spcAft>
                <a:spcPts val="0"/>
              </a:spcAft>
            </a:pPr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Output the resulting CSV entry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"CSV entry: 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csvLine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spcAft>
                <a:spcPts val="0"/>
              </a:spcAft>
            </a:pPr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5504E6-7406-2047-2497-6DC6AFA2A2CD}"/>
              </a:ext>
            </a:extLst>
          </p:cNvPr>
          <p:cNvSpPr txBox="1"/>
          <p:nvPr/>
        </p:nvSpPr>
        <p:spPr>
          <a:xfrm>
            <a:off x="4744938" y="5223522"/>
            <a:ext cx="6700695" cy="369332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CSV entry: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thecat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92D050"/>
                </a:solidFill>
                <a:latin typeface="Consolas" panose="020B0609020204030204" pitchFamily="49" charset="0"/>
              </a:rPr>
              <a:t>jess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  <a:r>
              <a:rPr lang="en-US" dirty="0" err="1">
                <a:solidFill>
                  <a:srgbClr val="20D3FF"/>
                </a:solidFill>
                <a:latin typeface="Consolas" panose="020B0609020204030204" pitchFamily="49" charset="0"/>
              </a:rPr>
              <a:t>jess.thecat@qa.com</a:t>
            </a:r>
            <a:endParaRPr lang="en-GB" dirty="0">
              <a:solidFill>
                <a:srgbClr val="20D3FF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2" descr="Download Free Tux Kernel Racer Penguins Linux Penguin ICON favicon ...">
            <a:extLst>
              <a:ext uri="{FF2B5EF4-FFF2-40B4-BE49-F238E27FC236}">
                <a16:creationId xmlns:a16="http://schemas.microsoft.com/office/drawing/2014/main" id="{342AAFDA-5425-9D07-90E9-1E7ACCC20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4285" y="5160169"/>
            <a:ext cx="387906" cy="4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E0AC42-08E1-2A2C-BF4E-588350820C06}"/>
              </a:ext>
            </a:extLst>
          </p:cNvPr>
          <p:cNvSpPr txBox="1"/>
          <p:nvPr/>
        </p:nvSpPr>
        <p:spPr>
          <a:xfrm>
            <a:off x="4743909" y="5600248"/>
            <a:ext cx="6700695" cy="369332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             </a:t>
            </a:r>
            <a:r>
              <a:rPr lang="en-GB" dirty="0">
                <a:highlight>
                  <a:srgbClr val="FFFF00"/>
                </a:highlight>
                <a:latin typeface="Consolas" panose="020B0609020204030204" pitchFamily="49" charset="0"/>
              </a:rPr>
              <a:t> $2 </a:t>
            </a:r>
            <a:r>
              <a:rPr lang="en-GB" dirty="0">
                <a:latin typeface="Consolas" panose="020B0609020204030204" pitchFamily="49" charset="0"/>
              </a:rPr>
              <a:t>,</a:t>
            </a:r>
            <a:r>
              <a:rPr lang="en-GB" dirty="0">
                <a:highlight>
                  <a:srgbClr val="00FF00"/>
                </a:highlight>
                <a:latin typeface="Consolas" panose="020B0609020204030204" pitchFamily="49" charset="0"/>
              </a:rPr>
              <a:t> $1 </a:t>
            </a:r>
            <a:r>
              <a:rPr lang="en-GB" dirty="0">
                <a:latin typeface="Consolas" panose="020B0609020204030204" pitchFamily="49" charset="0"/>
              </a:rPr>
              <a:t>,</a:t>
            </a:r>
            <a:r>
              <a:rPr lang="en-GB" dirty="0">
                <a:highlight>
                  <a:srgbClr val="00FFFF"/>
                </a:highlight>
                <a:latin typeface="Consolas" panose="020B0609020204030204" pitchFamily="49" charset="0"/>
              </a:rPr>
              <a:t> $0</a:t>
            </a:r>
            <a:r>
              <a:rPr lang="en-GB" dirty="0">
                <a:latin typeface="Consolas" panose="020B0609020204030204" pitchFamily="49" charset="0"/>
              </a:rPr>
              <a:t>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FB20AF-51D1-A01B-1C8D-BA976DAA1E11}"/>
              </a:ext>
            </a:extLst>
          </p:cNvPr>
          <p:cNvGrpSpPr/>
          <p:nvPr/>
        </p:nvGrpSpPr>
        <p:grpSpPr>
          <a:xfrm>
            <a:off x="10892950" y="581972"/>
            <a:ext cx="868361" cy="460412"/>
            <a:chOff x="11183938" y="1821377"/>
            <a:chExt cx="868361" cy="460412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B1AC5F09-AD84-AE7C-9C29-2ED5B243F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3938" y="1821377"/>
              <a:ext cx="409575" cy="46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062655-03FF-A16B-A5AD-73F6C5D10E7E}"/>
                </a:ext>
              </a:extLst>
            </p:cNvPr>
            <p:cNvSpPr txBox="1"/>
            <p:nvPr/>
          </p:nvSpPr>
          <p:spPr>
            <a:xfrm>
              <a:off x="11593513" y="1890711"/>
              <a:ext cx="4587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11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6430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QA - NEW Powerpoint template_with instructions</Template>
  <TotalTime>14348</TotalTime>
  <Words>2435</Words>
  <Application>Microsoft Office PowerPoint</Application>
  <PresentationFormat>Widescreen</PresentationFormat>
  <Paragraphs>346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Consolas</vt:lpstr>
      <vt:lpstr>Krana Fat B</vt:lpstr>
      <vt:lpstr>Montserrat</vt:lpstr>
      <vt:lpstr>Montserrat Black</vt:lpstr>
      <vt:lpstr>Segoe UI</vt:lpstr>
      <vt:lpstr>Wingdings</vt:lpstr>
      <vt:lpstr>Office Theme</vt:lpstr>
      <vt:lpstr>Advanced C++ Internals: Chapter 16:  C++ RegEx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C++ Internals Lab #25</vt:lpstr>
      <vt:lpstr>C++ Internals Lab #26</vt:lpstr>
      <vt:lpstr>PowerPoint Presentation</vt:lpstr>
      <vt:lpstr>Any questions?</vt:lpstr>
      <vt:lpstr>Appendices</vt:lpstr>
      <vt:lpstr>PowerPoint Presentation</vt:lpstr>
      <vt:lpstr>Review of Chapter’s Learning Outcomes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CyberLaunch</dc:title>
  <dc:subject/>
  <dc:creator>Grove, Susan</dc:creator>
  <cp:keywords/>
  <dc:description/>
  <cp:lastModifiedBy>Mark Fishpool</cp:lastModifiedBy>
  <cp:revision>1160</cp:revision>
  <cp:lastPrinted>2019-07-11T13:24:49Z</cp:lastPrinted>
  <dcterms:created xsi:type="dcterms:W3CDTF">2019-07-10T13:11:53Z</dcterms:created>
  <dcterms:modified xsi:type="dcterms:W3CDTF">2024-09-10T15:15:57Z</dcterms:modified>
  <cp:category/>
</cp:coreProperties>
</file>